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906000" cy="6858000" type="A4"/>
  <p:notesSz cx="6888163" cy="10018713"/>
  <p:embeddedFontLst>
    <p:embeddedFont>
      <p:font typeface="Kristen ITC" panose="03050502040202030202" pitchFamily="66" charset="0"/>
      <p:regular r:id="rId8"/>
    </p:embeddedFont>
    <p:embeddedFont>
      <p:font typeface="MDI école" pitchFamily="50" charset="0"/>
      <p:regular r:id="rId9"/>
      <p:bold r:id="rId10"/>
    </p:embeddedFont>
    <p:embeddedFont>
      <p:font typeface="Schoolbell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8Bdj7Kh+eu8GVNqQMic3BvbHv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ACDE5D-F941-47AE-8B22-4842D63C017F}">
  <a:tblStyle styleId="{FDACDE5D-F941-47AE-8B22-4842D63C01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A6AAD-EA82-FDA1-C894-53C79E02675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929" y="0"/>
            <a:ext cx="9700142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F711CC50-2039-1948-86D4-ABEEEB2ADDD2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Grammaire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A5D8B30A-95A5-FAC2-FFA1-6BED0B4B4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644677"/>
              </p:ext>
            </p:extLst>
          </p:nvPr>
        </p:nvGraphicFramePr>
        <p:xfrm>
          <a:off x="459275" y="1374842"/>
          <a:ext cx="8745685" cy="4737978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0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JEUDI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VENDREDI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 – Les signes de ponctuation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 – Les signes de ponctuation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 – Les signes de ponctuation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 – Les signes de ponctuation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 :</a:t>
                      </a:r>
                    </a:p>
                    <a:p>
                      <a:pPr algn="ctr"/>
                      <a:r>
                        <a:rPr lang="fr-FR" sz="1100" dirty="0"/>
                        <a:t>Types de phrases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Synthèse, mémo et carte mentale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Élaboration de la LAM</a:t>
                      </a:r>
                      <a:endParaRPr lang="fr-FR" sz="1100" dirty="0"/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Exercices structuraux collectifs</a:t>
                      </a:r>
                      <a:endParaRPr lang="fr-FR" sz="1100" dirty="0"/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 :</a:t>
                      </a:r>
                    </a:p>
                    <a:p>
                      <a:pPr algn="ctr"/>
                      <a:r>
                        <a:rPr lang="fr-FR" sz="1100" dirty="0"/>
                        <a:t>La forme négative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5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 :</a:t>
                      </a:r>
                    </a:p>
                    <a:p>
                      <a:pPr algn="ctr"/>
                      <a:r>
                        <a:rPr lang="fr-FR" sz="1100" dirty="0"/>
                        <a:t>La forme exclamative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546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2 – Les types et les formes de phrases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6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Synthèse, mémo et carte mentale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Élaboration de la LAM - Exercices structuraux collectifs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EF2935F-1625-992C-C140-8A78546C732F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1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EF7AA2-6D50-B356-7142-2D83AD97C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oogle Shape;80;p14">
            <a:extLst>
              <a:ext uri="{FF2B5EF4-FFF2-40B4-BE49-F238E27FC236}">
                <a16:creationId xmlns:a16="http://schemas.microsoft.com/office/drawing/2014/main" id="{265EE30D-381E-7225-11DD-B0E92839458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8436873" y="5782574"/>
            <a:ext cx="1258250" cy="107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2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2BB57-A40B-248C-257E-5E5532366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F1876B40-1C5D-97DD-84DE-FC8832E892B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Grammaire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C3AE5548-0D99-EC68-3204-3E40D134E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4593859"/>
              </p:ext>
            </p:extLst>
          </p:nvPr>
        </p:nvGraphicFramePr>
        <p:xfrm>
          <a:off x="459275" y="1374842"/>
          <a:ext cx="8745685" cy="4032482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13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JEUDI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VENDREDI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s8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4 – Les groupes dans la phrase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4 – Les groupes dans la phrase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lang="fr-FR" sz="1100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4 – Les groupes dans la phrase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4 – Les groupes dans la phrase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6 – Le nom et le groupe du nom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6 – Le nom et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6 – Le nom et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6 – Le nom et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49AE2C22-09CD-C01C-18CF-222ADC7F9D7A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2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C9F5C6-7157-E347-8694-62D29F4B6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80;p14">
            <a:extLst>
              <a:ext uri="{FF2B5EF4-FFF2-40B4-BE49-F238E27FC236}">
                <a16:creationId xmlns:a16="http://schemas.microsoft.com/office/drawing/2014/main" id="{0F1A6DFF-2539-25E6-B13C-C2BF531F9A2C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8436873" y="5782574"/>
            <a:ext cx="1258250" cy="107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7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0DB6-F20C-A1D8-EBDA-56869AD1E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77D68906-050B-E464-2FAF-BFA3C747728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Grammaire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00923AEC-1701-EF46-46EB-DC3FF2DCB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267151"/>
              </p:ext>
            </p:extLst>
          </p:nvPr>
        </p:nvGraphicFramePr>
        <p:xfrm>
          <a:off x="459275" y="1374842"/>
          <a:ext cx="8745685" cy="4062962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JEUDI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VENDREDI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s15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7 – Les déterminants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7 – Les déterminants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7 – Les déterminants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7 – Les déterminants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s18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8 – L’adjectif (qualificatif)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8 – L’adjectif (qualificatif)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s19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8 – L’adjectif (qualificatif)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8 – L’adjectif (qualificatif)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8135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71644D2-964E-42BA-0FA6-6B458715F106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3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279EE3-F488-7435-9254-27C7BCA7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80;p14">
            <a:extLst>
              <a:ext uri="{FF2B5EF4-FFF2-40B4-BE49-F238E27FC236}">
                <a16:creationId xmlns:a16="http://schemas.microsoft.com/office/drawing/2014/main" id="{CA8E8B31-39A4-6025-34D5-AA23C326DE1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8436873" y="5782574"/>
            <a:ext cx="1258250" cy="107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62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06A5-758F-35D6-F64A-E23C8016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B7BC28FE-3637-4D8E-0964-3D1829CDD4B0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Grammaire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E177C6E1-3F7A-3097-C138-C43924365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384999"/>
              </p:ext>
            </p:extLst>
          </p:nvPr>
        </p:nvGraphicFramePr>
        <p:xfrm>
          <a:off x="580157" y="1768382"/>
          <a:ext cx="8745685" cy="3569074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43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JEUDI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VENDREDI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s22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9 – Les accords dans le groupe du nom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9 – Les accords dans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9 – Les accords dans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9 – Les accords dans le groupe du nom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4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10 – Les compléments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s26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10 – Les compléments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96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s27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10 – Les compléments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AEF6C07-25DF-5146-EF20-2847C1E1A587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4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60AC73-CCD6-8CA3-12C9-12A674D70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80;p14">
            <a:extLst>
              <a:ext uri="{FF2B5EF4-FFF2-40B4-BE49-F238E27FC236}">
                <a16:creationId xmlns:a16="http://schemas.microsoft.com/office/drawing/2014/main" id="{AF9D6377-989B-0098-C212-34A9FE5D1BB8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8436873" y="5782574"/>
            <a:ext cx="1258250" cy="1075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5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8B6A8-799E-B90F-29CA-A8D1A926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2;p14">
            <a:extLst>
              <a:ext uri="{FF2B5EF4-FFF2-40B4-BE49-F238E27FC236}">
                <a16:creationId xmlns:a16="http://schemas.microsoft.com/office/drawing/2014/main" id="{50B017DA-C324-193E-B69F-F9BFFC9B7B34}"/>
              </a:ext>
            </a:extLst>
          </p:cNvPr>
          <p:cNvSpPr txBox="1"/>
          <p:nvPr/>
        </p:nvSpPr>
        <p:spPr>
          <a:xfrm>
            <a:off x="560874" y="314036"/>
            <a:ext cx="3157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fr-FR" sz="24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Grammaire</a:t>
            </a:r>
            <a:r>
              <a:rPr lang="fr-FR" sz="16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 - </a:t>
            </a:r>
            <a:r>
              <a:rPr lang="fr-FR" sz="1000" b="1" i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Progressions</a:t>
            </a:r>
            <a:endParaRPr sz="900" b="1" i="1" u="none" strike="noStrike" cap="none" dirty="0">
              <a:solidFill>
                <a:srgbClr val="F2F2F2"/>
              </a:solidFill>
              <a:latin typeface="MDI école" pitchFamily="50" charset="0"/>
              <a:sym typeface="Arial"/>
            </a:endParaRPr>
          </a:p>
        </p:txBody>
      </p:sp>
      <p:graphicFrame>
        <p:nvGraphicFramePr>
          <p:cNvPr id="5" name="Google Shape;79;p14">
            <a:extLst>
              <a:ext uri="{FF2B5EF4-FFF2-40B4-BE49-F238E27FC236}">
                <a16:creationId xmlns:a16="http://schemas.microsoft.com/office/drawing/2014/main" id="{BC6DABE7-2644-2587-3802-FEDFED3EA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909412"/>
              </p:ext>
            </p:extLst>
          </p:nvPr>
        </p:nvGraphicFramePr>
        <p:xfrm>
          <a:off x="580157" y="1365637"/>
          <a:ext cx="8745685" cy="4093182"/>
        </p:xfrm>
        <a:graphic>
          <a:graphicData uri="http://schemas.openxmlformats.org/drawingml/2006/table">
            <a:tbl>
              <a:tblPr bandRow="1">
                <a:noFill/>
                <a:tableStyleId>{FDACDE5D-F941-47AE-8B22-4842D63C017F}</a:tableStyleId>
              </a:tblPr>
              <a:tblGrid>
                <a:gridCol w="625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73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JEUDI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fr-FR" sz="1800" b="1" u="none" strike="noStrike" cap="none" dirty="0">
                          <a:latin typeface="Schoolbell" panose="020B0604020202020204" charset="0"/>
                        </a:rPr>
                        <a:t>VENDREDI</a:t>
                      </a:r>
                      <a:endParaRPr sz="1800" b="1" u="none" strike="noStrike" cap="none" dirty="0">
                        <a:latin typeface="Schoolbell" panose="020B0604020202020204" charset="0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s28</a:t>
                      </a:r>
                      <a:endParaRPr sz="2000" b="0" u="none" strike="noStrike" cap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anose="03050502040202030202" pitchFamily="66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11 – Des mots invariables : les adverbes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i="1" u="none" strike="noStrike" cap="none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1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Lecture, compréhension du texte et approche de la notion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11 – Des mots invariables : les adverbes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2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Réactivation des connaissances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s29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11 – Des mots invariables : les adverbes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3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Approfondissement de la notion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s30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100" b="1" u="none" strike="noStrike" cap="none" dirty="0">
                          <a:latin typeface="MDI école" pitchFamily="50" charset="0"/>
                        </a:rPr>
                        <a:t>Séquence 11 – Des mots invariables : les adverbes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Séance 4</a:t>
                      </a:r>
                      <a:r>
                        <a:rPr lang="fr-FR" sz="1100" dirty="0">
                          <a:highlight>
                            <a:srgbClr val="FFFF00"/>
                          </a:highlight>
                          <a:latin typeface="MDI école" pitchFamily="50" charset="0"/>
                        </a:rPr>
                        <a:t> </a:t>
                      </a:r>
                      <a:r>
                        <a:rPr lang="fr-FR" sz="1100" dirty="0">
                          <a:latin typeface="MDI école" pitchFamily="50" charset="0"/>
                        </a:rPr>
                        <a:t>: Synthèse et élaboration de la leçon/LAM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DI école" pitchFamily="50" charset="0"/>
                        </a:rPr>
                        <a:t>Exercices structuraux collectifs</a:t>
                      </a:r>
                    </a:p>
                  </a:txBody>
                  <a:tcPr marL="91450" marR="91450" marT="45725" marB="45725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s31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endParaRPr lang="fr-FR" sz="1100" u="none" strike="noStrike" cap="none" dirty="0">
                        <a:latin typeface="MDI école" pitchFamily="50" charset="0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pattFill prst="wd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fr-FR" sz="1100" i="1" u="none" strike="noStrike" cap="none" dirty="0">
                          <a:highlight>
                            <a:srgbClr val="FF00FF"/>
                          </a:highlight>
                          <a:latin typeface="MDI école" pitchFamily="50" charset="0"/>
                        </a:rPr>
                        <a:t>Séance</a:t>
                      </a:r>
                      <a:r>
                        <a:rPr lang="fr-FR" sz="1100" i="1" u="none" strike="noStrike" cap="none" dirty="0">
                          <a:latin typeface="MDI école" pitchFamily="50" charset="0"/>
                        </a:rPr>
                        <a:t>  </a:t>
                      </a:r>
                      <a:r>
                        <a:rPr lang="fr-FR" sz="1100" u="none" strike="noStrike" cap="none" dirty="0">
                          <a:latin typeface="MDI école" pitchFamily="50" charset="0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s32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385751"/>
                  </a:ext>
                </a:extLst>
              </a:tr>
              <a:tr h="4020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s33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169670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s34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74189"/>
                  </a:ext>
                </a:extLst>
              </a:tr>
              <a:tr h="2888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000" b="0" u="none" strike="noStrike" cap="non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anose="03050502040202030202" pitchFamily="66" charset="0"/>
                          <a:ea typeface="Arial"/>
                          <a:cs typeface="Arial"/>
                          <a:sym typeface="Arial"/>
                        </a:rPr>
                        <a:t>s35</a:t>
                      </a: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BB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DI école" pitchFamily="50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Séance</a:t>
                      </a:r>
                      <a:r>
                        <a:rPr kumimoji="0" lang="fr-FR" sz="11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  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DI école" pitchFamily="50" charset="0"/>
                          <a:ea typeface="Calibri"/>
                          <a:cs typeface="Calibri"/>
                          <a:sym typeface="Arial"/>
                        </a:rPr>
                        <a:t>: Remédiation et plan de travail</a:t>
                      </a: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599307"/>
                  </a:ext>
                </a:extLst>
              </a:tr>
            </a:tbl>
          </a:graphicData>
        </a:graphic>
      </p:graphicFrame>
      <p:pic>
        <p:nvPicPr>
          <p:cNvPr id="4" name="Google Shape;80;p14">
            <a:extLst>
              <a:ext uri="{FF2B5EF4-FFF2-40B4-BE49-F238E27FC236}">
                <a16:creationId xmlns:a16="http://schemas.microsoft.com/office/drawing/2014/main" id="{F15F0764-C3A5-9DF9-1A0B-68FDCA5375FE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436873" y="5782574"/>
            <a:ext cx="1258250" cy="10754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64B3DF-96ED-F768-10BD-CDA541AFF468}"/>
              </a:ext>
            </a:extLst>
          </p:cNvPr>
          <p:cNvSpPr txBox="1"/>
          <p:nvPr/>
        </p:nvSpPr>
        <p:spPr>
          <a:xfrm>
            <a:off x="8505699" y="239837"/>
            <a:ext cx="957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2F2F2"/>
                </a:solidFill>
                <a:latin typeface="Schoolbell"/>
                <a:ea typeface="Schoolbell"/>
                <a:cs typeface="Schoolbell"/>
                <a:sym typeface="Schoolbell"/>
              </a:rPr>
              <a:t>Période</a:t>
            </a:r>
          </a:p>
          <a:p>
            <a:pPr algn="ctr"/>
            <a:r>
              <a:rPr lang="fr-FR" sz="2000" b="1" dirty="0">
                <a:solidFill>
                  <a:srgbClr val="F2F2F2"/>
                </a:solidFill>
                <a:latin typeface="MDI école" pitchFamily="50" charset="0"/>
                <a:sym typeface="Schoolbell"/>
              </a:rPr>
              <a:t>5</a:t>
            </a:r>
            <a:endParaRPr lang="fr-FR" sz="2000" dirty="0">
              <a:latin typeface="MDI école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98D2A2-47FE-D3D9-FAB0-E0D92403D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035" y="104697"/>
            <a:ext cx="859686" cy="11137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591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967</Words>
  <Application>Microsoft Office PowerPoint</Application>
  <PresentationFormat>Format A4 (210 x 297 mm)</PresentationFormat>
  <Paragraphs>177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MDI école</vt:lpstr>
      <vt:lpstr>Calibri</vt:lpstr>
      <vt:lpstr>Schoolbell</vt:lpstr>
      <vt:lpstr>Arial</vt:lpstr>
      <vt:lpstr>Kristen ITC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16</cp:revision>
  <cp:lastPrinted>2025-08-07T07:50:48Z</cp:lastPrinted>
  <dcterms:created xsi:type="dcterms:W3CDTF">2024-07-15T07:49:44Z</dcterms:created>
  <dcterms:modified xsi:type="dcterms:W3CDTF">2025-08-12T10:23:36Z</dcterms:modified>
</cp:coreProperties>
</file>