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00CC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94660"/>
  </p:normalViewPr>
  <p:slideViewPr>
    <p:cSldViewPr>
      <p:cViewPr varScale="1">
        <p:scale>
          <a:sx n="117" d="100"/>
          <a:sy n="117" d="100"/>
        </p:scale>
        <p:origin x="-1488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28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0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60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28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95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45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69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43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4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BFEE50E-321A-41FF-88CB-D291278F4DCB}" type="datetimeFigureOut">
              <a:rPr lang="fr-FR" smtClean="0"/>
              <a:t>31/07/2018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AE406933-D328-437A-A0D2-2739D0B36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07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6490076" y="6674924"/>
            <a:ext cx="34563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i="1" dirty="0" smtClean="0">
                <a:solidFill>
                  <a:schemeClr val="bg1">
                    <a:lumMod val="50000"/>
                  </a:schemeClr>
                </a:solidFill>
              </a:rPr>
              <a:t>http://www.mysticlolly.fr</a:t>
            </a:r>
            <a:endParaRPr lang="fr-FR" sz="8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05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323" y="136368"/>
            <a:ext cx="4434645" cy="2500544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8592" h="942561">
                <a:moveTo>
                  <a:pt x="0" y="138546"/>
                </a:moveTo>
                <a:lnTo>
                  <a:pt x="5287028" y="0"/>
                </a:lnTo>
                <a:lnTo>
                  <a:pt x="5328592" y="839231"/>
                </a:lnTo>
                <a:lnTo>
                  <a:pt x="61114" y="942561"/>
                </a:lnTo>
                <a:lnTo>
                  <a:pt x="0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4"/>
          <p:cNvSpPr/>
          <p:nvPr/>
        </p:nvSpPr>
        <p:spPr>
          <a:xfrm>
            <a:off x="344487" y="201710"/>
            <a:ext cx="4195163" cy="7276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4010" h="908574">
                <a:moveTo>
                  <a:pt x="55418" y="138546"/>
                </a:moveTo>
                <a:lnTo>
                  <a:pt x="5342446" y="0"/>
                </a:lnTo>
                <a:lnTo>
                  <a:pt x="5384010" y="714610"/>
                </a:lnTo>
                <a:lnTo>
                  <a:pt x="0" y="908574"/>
                </a:lnTo>
                <a:lnTo>
                  <a:pt x="55418" y="1385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336010" y="394387"/>
            <a:ext cx="31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la fin de l’anné</a:t>
            </a: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</a:t>
            </a: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,  je sais :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01091"/>
              </p:ext>
            </p:extLst>
          </p:nvPr>
        </p:nvGraphicFramePr>
        <p:xfrm>
          <a:off x="215512" y="2951584"/>
          <a:ext cx="4631912" cy="2133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400646"/>
                <a:gridCol w="410422"/>
                <a:gridCol w="410422"/>
                <a:gridCol w="410422"/>
              </a:tblGrid>
              <a:tr h="13950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athématiques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ésoudre des problèmes relevant de</a:t>
                      </a:r>
                      <a:r>
                        <a:rPr lang="fr-FR" sz="1000" b="0" baseline="0" dirty="0" smtClean="0"/>
                        <a:t> toutes les opérations.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ésoudre des problèmes comprenant une ou</a:t>
                      </a:r>
                      <a:r>
                        <a:rPr lang="fr-FR" sz="1000" b="0" baseline="0" dirty="0" smtClean="0"/>
                        <a:t> plusieurs étapes.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M</a:t>
                      </a:r>
                      <a:r>
                        <a:rPr lang="fr-FR" sz="1000" b="0" dirty="0" smtClean="0"/>
                        <a:t>émoriser</a:t>
                      </a:r>
                      <a:r>
                        <a:rPr lang="fr-FR" sz="1000" b="0" baseline="0" dirty="0" smtClean="0"/>
                        <a:t> les tables de multiplications.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 mentalement</a:t>
                      </a:r>
                      <a:r>
                        <a:rPr lang="fr-FR" sz="1000" b="0" baseline="0" dirty="0" smtClean="0"/>
                        <a:t> des sommes.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70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 mentalement des différences.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 mentalement des multiplications.</a:t>
                      </a:r>
                      <a:endParaRPr lang="fr-FR" sz="1000" b="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09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alculer mentalement des divisions.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785808"/>
              </p:ext>
            </p:extLst>
          </p:nvPr>
        </p:nvGraphicFramePr>
        <p:xfrm>
          <a:off x="5097016" y="188640"/>
          <a:ext cx="4631912" cy="4053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400646"/>
                <a:gridCol w="410422"/>
                <a:gridCol w="410422"/>
                <a:gridCol w="410422"/>
              </a:tblGrid>
              <a:tr h="1251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F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rançais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B0F0">
                            <a:shade val="30000"/>
                            <a:satMod val="115000"/>
                          </a:srgbClr>
                        </a:gs>
                        <a:gs pos="50000">
                          <a:srgbClr val="00B0F0">
                            <a:shade val="67500"/>
                            <a:satMod val="115000"/>
                          </a:srgbClr>
                        </a:gs>
                        <a:gs pos="100000">
                          <a:srgbClr val="00B0F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aconter de mémoire une œuvre lue; citer un court extrait.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ire à haute voix avec fluidité et</a:t>
                      </a:r>
                      <a:r>
                        <a:rPr lang="fr-FR" sz="1000" b="0" baseline="0" dirty="0" smtClean="0"/>
                        <a:t> de manière expressive une dizaine de lignes, après préparation.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70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epérer dans un texte des</a:t>
                      </a:r>
                      <a:r>
                        <a:rPr lang="fr-FR" sz="1000" b="0" baseline="0" dirty="0" smtClean="0"/>
                        <a:t> informations simples.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00" b="1" i="0" dirty="0" smtClean="0"/>
                        <a:t>R</a:t>
                      </a:r>
                      <a:r>
                        <a:rPr lang="fr-FR" sz="1000" b="0" i="0" dirty="0" smtClean="0"/>
                        <a:t>epérer dans un texte des informations complexes.</a:t>
                      </a:r>
                      <a:endParaRPr lang="fr-FR" sz="1000" b="0" i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09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econnaître</a:t>
                      </a:r>
                      <a:r>
                        <a:rPr lang="fr-FR" sz="1000" b="0" baseline="0" dirty="0" smtClean="0"/>
                        <a:t> les différents termes désignant un personnage.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01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ésumer un texte documentaire, descriptif ou narratif.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93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ire au moins 5 œuvres</a:t>
                      </a:r>
                      <a:r>
                        <a:rPr lang="fr-FR" sz="1000" b="0" baseline="0" dirty="0" smtClean="0"/>
                        <a:t> complètes dans l’année.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93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b="0" dirty="0" smtClean="0"/>
                        <a:t>onner son avis argumenté sur l’œuvre lue.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93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approcher des œuvres littéraires</a:t>
                      </a:r>
                      <a:r>
                        <a:rPr lang="fr-FR" sz="1000" b="0" baseline="0" dirty="0" smtClean="0"/>
                        <a:t> ou non.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5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opier sans</a:t>
                      </a:r>
                      <a:r>
                        <a:rPr lang="fr-FR" sz="1000" b="0" baseline="0" dirty="0" smtClean="0"/>
                        <a:t> erreur un texte d’une dizaine de lignes en soignant sa présentation.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5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b="0" dirty="0" smtClean="0"/>
                        <a:t>ans les diverses activités scolaires, proposer une réponse écrite dans</a:t>
                      </a:r>
                      <a:r>
                        <a:rPr lang="fr-FR" sz="1000" b="0" baseline="0" dirty="0" smtClean="0"/>
                        <a:t> une forme correcte.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5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P</a:t>
                      </a:r>
                      <a:r>
                        <a:rPr lang="fr-FR" sz="1000" b="0" dirty="0" smtClean="0"/>
                        <a:t>articiper aux échanges, aux débats.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85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b="0" dirty="0" smtClean="0"/>
                        <a:t>ffectuer</a:t>
                      </a:r>
                      <a:r>
                        <a:rPr lang="fr-FR" sz="1000" b="0" baseline="0" dirty="0" smtClean="0"/>
                        <a:t> seul des recherches dans des ouvrages documentaires.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44485" y="1071027"/>
            <a:ext cx="41951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Au cours de cette </a:t>
            </a:r>
            <a:r>
              <a:rPr lang="fr-FR" sz="1050" b="1" dirty="0" smtClean="0"/>
              <a:t>année, </a:t>
            </a:r>
            <a:r>
              <a:rPr lang="fr-FR" sz="1050" b="1" dirty="0"/>
              <a:t>je vais devoir apprendre à maitriser ces compétences. Je colorie :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00CC00"/>
                </a:solidFill>
              </a:rPr>
              <a:t>vert</a:t>
            </a:r>
            <a:r>
              <a:rPr lang="fr-FR" sz="1050" b="1" dirty="0"/>
              <a:t> : j’ai su faire.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FFFF00"/>
                </a:solidFill>
              </a:rPr>
              <a:t>jaune</a:t>
            </a:r>
            <a:r>
              <a:rPr lang="fr-FR" sz="1050" b="1" dirty="0"/>
              <a:t> : j’y suis presque.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FF9900"/>
                </a:solidFill>
              </a:rPr>
              <a:t>orange</a:t>
            </a:r>
            <a:r>
              <a:rPr lang="fr-FR" sz="1050" b="1" dirty="0"/>
              <a:t> : je dois encore progresser.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FF0000"/>
                </a:solidFill>
              </a:rPr>
              <a:t>rouge</a:t>
            </a:r>
            <a:r>
              <a:rPr lang="fr-FR" sz="1050" b="1" dirty="0"/>
              <a:t> : je n’ai pas compris.</a:t>
            </a:r>
          </a:p>
          <a:p>
            <a:r>
              <a:rPr lang="fr-FR" sz="1050" b="1" dirty="0"/>
              <a:t>Pour chacune de ces compétences, j’ai droit à </a:t>
            </a:r>
            <a:r>
              <a:rPr lang="fr-FR" sz="1050" b="1" u="sng" dirty="0"/>
              <a:t>3 essais</a:t>
            </a:r>
            <a:r>
              <a:rPr lang="fr-FR" sz="1050" b="1" dirty="0"/>
              <a:t>.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82568"/>
              </p:ext>
            </p:extLst>
          </p:nvPr>
        </p:nvGraphicFramePr>
        <p:xfrm>
          <a:off x="230323" y="5419680"/>
          <a:ext cx="4631912" cy="1249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400646"/>
                <a:gridCol w="410422"/>
                <a:gridCol w="410422"/>
                <a:gridCol w="410422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ciences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CC00">
                            <a:shade val="30000"/>
                            <a:satMod val="115000"/>
                          </a:srgbClr>
                        </a:gs>
                        <a:gs pos="50000">
                          <a:srgbClr val="00CC00">
                            <a:shade val="67500"/>
                            <a:satMod val="115000"/>
                          </a:srgbClr>
                        </a:gs>
                        <a:gs pos="100000">
                          <a:srgbClr val="00CC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00CC00">
                            <a:shade val="30000"/>
                            <a:satMod val="115000"/>
                          </a:srgbClr>
                        </a:gs>
                        <a:gs pos="50000">
                          <a:srgbClr val="00CC00">
                            <a:shade val="67500"/>
                            <a:satMod val="115000"/>
                          </a:srgbClr>
                        </a:gs>
                        <a:gs pos="100000">
                          <a:srgbClr val="00CC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S</a:t>
                      </a:r>
                      <a:r>
                        <a:rPr lang="fr-FR" sz="1000" b="0" dirty="0" smtClean="0"/>
                        <a:t>avoir observer.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F</a:t>
                      </a:r>
                      <a:r>
                        <a:rPr lang="fr-FR" sz="1000" dirty="0" smtClean="0"/>
                        <a:t>ormuler une hypothèse et la tester.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M</a:t>
                      </a:r>
                      <a:r>
                        <a:rPr lang="fr-FR" sz="1000" dirty="0" smtClean="0"/>
                        <a:t>anipuler et expérimenter.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A</a:t>
                      </a:r>
                      <a:r>
                        <a:rPr lang="fr-FR" sz="1000" dirty="0" smtClean="0"/>
                        <a:t>rgumenter.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4509120"/>
            <a:ext cx="2702074" cy="2161659"/>
          </a:xfrm>
          <a:prstGeom prst="rect">
            <a:avLst/>
          </a:prstGeom>
        </p:spPr>
      </p:pic>
      <p:sp>
        <p:nvSpPr>
          <p:cNvPr id="13" name="Ellipse 12"/>
          <p:cNvSpPr/>
          <p:nvPr/>
        </p:nvSpPr>
        <p:spPr>
          <a:xfrm>
            <a:off x="514622" y="15845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 rot="20976963">
            <a:off x="490784" y="258381"/>
            <a:ext cx="82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2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323" y="136368"/>
            <a:ext cx="4434645" cy="2572552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8592" h="942561">
                <a:moveTo>
                  <a:pt x="0" y="138546"/>
                </a:moveTo>
                <a:lnTo>
                  <a:pt x="5287028" y="0"/>
                </a:lnTo>
                <a:lnTo>
                  <a:pt x="5328592" y="839231"/>
                </a:lnTo>
                <a:lnTo>
                  <a:pt x="61114" y="942561"/>
                </a:lnTo>
                <a:lnTo>
                  <a:pt x="0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4"/>
          <p:cNvSpPr/>
          <p:nvPr/>
        </p:nvSpPr>
        <p:spPr>
          <a:xfrm>
            <a:off x="344487" y="201710"/>
            <a:ext cx="4195163" cy="7276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4010" h="908574">
                <a:moveTo>
                  <a:pt x="55418" y="138546"/>
                </a:moveTo>
                <a:lnTo>
                  <a:pt x="5342446" y="0"/>
                </a:lnTo>
                <a:lnTo>
                  <a:pt x="5384010" y="714610"/>
                </a:lnTo>
                <a:lnTo>
                  <a:pt x="0" y="908574"/>
                </a:lnTo>
                <a:lnTo>
                  <a:pt x="55418" y="1385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336010" y="394387"/>
            <a:ext cx="31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la fin de l’anné</a:t>
            </a: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</a:t>
            </a: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,  je sais :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14622" y="15845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 rot="20976963">
            <a:off x="490784" y="258381"/>
            <a:ext cx="82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4485" y="1071027"/>
            <a:ext cx="41951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Au cours de cette </a:t>
            </a:r>
            <a:r>
              <a:rPr lang="fr-FR" sz="1050" b="1" dirty="0" smtClean="0"/>
              <a:t>année, </a:t>
            </a:r>
            <a:r>
              <a:rPr lang="fr-FR" sz="1050" b="1" dirty="0"/>
              <a:t>je vais devoir apprendre à maitriser ces compétences. Je colorie :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00CC00"/>
                </a:solidFill>
              </a:rPr>
              <a:t>vert</a:t>
            </a:r>
            <a:r>
              <a:rPr lang="fr-FR" sz="1050" b="1" dirty="0"/>
              <a:t> : j’ai su faire.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FFFF00"/>
                </a:solidFill>
              </a:rPr>
              <a:t>jaune</a:t>
            </a:r>
            <a:r>
              <a:rPr lang="fr-FR" sz="1050" b="1" dirty="0"/>
              <a:t> : j’y suis presque.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FF9900"/>
                </a:solidFill>
              </a:rPr>
              <a:t>orange</a:t>
            </a:r>
            <a:r>
              <a:rPr lang="fr-FR" sz="1050" b="1" dirty="0"/>
              <a:t> : je dois encore progresser.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FF0000"/>
                </a:solidFill>
              </a:rPr>
              <a:t>rouge</a:t>
            </a:r>
            <a:r>
              <a:rPr lang="fr-FR" sz="1050" b="1" dirty="0"/>
              <a:t> : je n’ai pas compris.</a:t>
            </a:r>
          </a:p>
          <a:p>
            <a:r>
              <a:rPr lang="fr-FR" sz="1050" b="1" dirty="0"/>
              <a:t>Pour chacune de ces compétences, j’ai droit à </a:t>
            </a:r>
            <a:r>
              <a:rPr lang="fr-FR" sz="1050" b="1" u="sng" dirty="0"/>
              <a:t>3 essais</a:t>
            </a:r>
            <a:r>
              <a:rPr lang="fr-FR" sz="1050" b="1" dirty="0"/>
              <a:t>.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920418"/>
              </p:ext>
            </p:extLst>
          </p:nvPr>
        </p:nvGraphicFramePr>
        <p:xfrm>
          <a:off x="230323" y="3066007"/>
          <a:ext cx="4631912" cy="1981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400646"/>
                <a:gridCol w="410422"/>
                <a:gridCol w="410422"/>
                <a:gridCol w="410422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G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éographie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ire une carte.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U</a:t>
                      </a:r>
                      <a:r>
                        <a:rPr lang="fr-FR" sz="1000" dirty="0" smtClean="0"/>
                        <a:t>tiliser la légende d’une carte.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éaliser une carte simple.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xpliquer et comprendre un paysage.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éaliser un croquis légendé d’un paysage.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U</a:t>
                      </a:r>
                      <a:r>
                        <a:rPr lang="fr-FR" sz="1000" dirty="0" smtClean="0"/>
                        <a:t>tiliser un document</a:t>
                      </a:r>
                      <a:r>
                        <a:rPr lang="fr-FR" sz="1000" baseline="0" dirty="0" smtClean="0"/>
                        <a:t> simple (image, tableau, graphique).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éaliser un graphique.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82496"/>
              </p:ext>
            </p:extLst>
          </p:nvPr>
        </p:nvGraphicFramePr>
        <p:xfrm>
          <a:off x="5097016" y="1988840"/>
          <a:ext cx="4631912" cy="1981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400646"/>
                <a:gridCol w="410422"/>
                <a:gridCol w="410422"/>
                <a:gridCol w="410422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utonomie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et Initiative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9900">
                            <a:shade val="30000"/>
                            <a:satMod val="115000"/>
                          </a:srgbClr>
                        </a:gs>
                        <a:gs pos="50000">
                          <a:srgbClr val="FF9900">
                            <a:shade val="67500"/>
                            <a:satMod val="115000"/>
                          </a:srgbClr>
                        </a:gs>
                        <a:gs pos="100000">
                          <a:srgbClr val="FF99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9900">
                            <a:shade val="30000"/>
                            <a:satMod val="115000"/>
                          </a:srgbClr>
                        </a:gs>
                        <a:gs pos="50000">
                          <a:srgbClr val="FF9900">
                            <a:shade val="67500"/>
                            <a:satMod val="115000"/>
                          </a:srgbClr>
                        </a:gs>
                        <a:gs pos="100000">
                          <a:srgbClr val="FF99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especter les consignes.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Ê</a:t>
                      </a:r>
                      <a:r>
                        <a:rPr lang="fr-FR" sz="1000" b="0" dirty="0" smtClean="0"/>
                        <a:t>tre</a:t>
                      </a:r>
                      <a:r>
                        <a:rPr lang="fr-FR" sz="1000" b="0" baseline="0" dirty="0" smtClean="0"/>
                        <a:t> persévérant dans toutes les activités.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ommencer</a:t>
                      </a:r>
                      <a:r>
                        <a:rPr lang="fr-FR" sz="1000" b="0" baseline="0" dirty="0" smtClean="0"/>
                        <a:t> à s’autoévaluer.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S</a:t>
                      </a:r>
                      <a:r>
                        <a:rPr lang="fr-FR" sz="1000" dirty="0" smtClean="0"/>
                        <a:t>outenir une écoute prolongée.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S</a:t>
                      </a:r>
                      <a:r>
                        <a:rPr lang="fr-FR" sz="1000" dirty="0" smtClean="0"/>
                        <a:t>’impliquer</a:t>
                      </a:r>
                      <a:r>
                        <a:rPr lang="fr-FR" sz="1000" baseline="0" dirty="0" smtClean="0"/>
                        <a:t> dans un projet personnel ou collectif.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P</a:t>
                      </a:r>
                      <a:r>
                        <a:rPr lang="fr-FR" sz="1000" dirty="0" smtClean="0"/>
                        <a:t>lanifier son travail.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especter les autres.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083975"/>
              </p:ext>
            </p:extLst>
          </p:nvPr>
        </p:nvGraphicFramePr>
        <p:xfrm>
          <a:off x="5097016" y="4535760"/>
          <a:ext cx="4631912" cy="2133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400646"/>
                <a:gridCol w="410422"/>
                <a:gridCol w="410422"/>
                <a:gridCol w="410422"/>
              </a:tblGrid>
              <a:tr h="13950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rts visuels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dirty="0" smtClean="0"/>
                        <a:t>istinguer les grandes catégories artistiques.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encontrer</a:t>
                      </a:r>
                      <a:r>
                        <a:rPr lang="fr-FR" sz="1000" b="0" baseline="0" dirty="0" smtClean="0"/>
                        <a:t> des œuvres variées et visiter des musées, expositions, etc.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econnaître et décrire des œuvres déjà</a:t>
                      </a:r>
                      <a:r>
                        <a:rPr lang="fr-FR" sz="1000" b="0" baseline="0" dirty="0" smtClean="0"/>
                        <a:t> rencontrées.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P</a:t>
                      </a:r>
                      <a:r>
                        <a:rPr lang="fr-FR" sz="1000" b="0" dirty="0" smtClean="0"/>
                        <a:t>ratiquer le dessin et d’autres formes d’expression.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70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I</a:t>
                      </a:r>
                      <a:r>
                        <a:rPr lang="fr-FR" sz="1000" b="0" dirty="0" smtClean="0"/>
                        <a:t>nterpréter de mémoire une chanson.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00" b="1" i="0" dirty="0" smtClean="0"/>
                        <a:t>R</a:t>
                      </a:r>
                      <a:r>
                        <a:rPr lang="fr-FR" sz="1000" b="0" i="0" dirty="0" smtClean="0"/>
                        <a:t>epérer des éléments</a:t>
                      </a:r>
                      <a:r>
                        <a:rPr lang="fr-FR" sz="1000" b="0" i="0" baseline="0" dirty="0" smtClean="0"/>
                        <a:t> musicaux.</a:t>
                      </a:r>
                      <a:endParaRPr lang="fr-FR" sz="1000" b="0" i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0912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I</a:t>
                      </a:r>
                      <a:r>
                        <a:rPr lang="fr-FR" sz="1000" b="0" dirty="0" smtClean="0"/>
                        <a:t>nventer</a:t>
                      </a:r>
                      <a:r>
                        <a:rPr lang="fr-FR" sz="1000" b="0" baseline="0" dirty="0" smtClean="0"/>
                        <a:t> et réaliser des œuvres.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59145"/>
              </p:ext>
            </p:extLst>
          </p:nvPr>
        </p:nvGraphicFramePr>
        <p:xfrm>
          <a:off x="5097016" y="260648"/>
          <a:ext cx="4631912" cy="1249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400646"/>
                <a:gridCol w="410422"/>
                <a:gridCol w="410422"/>
                <a:gridCol w="410422"/>
              </a:tblGrid>
              <a:tr h="1251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nstruction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civique et morale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2D050">
                            <a:shade val="30000"/>
                            <a:satMod val="115000"/>
                          </a:srgbClr>
                        </a:gs>
                        <a:gs pos="50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92D050">
                            <a:shade val="30000"/>
                            <a:satMod val="115000"/>
                          </a:srgbClr>
                        </a:gs>
                        <a:gs pos="50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onnaître et réfléchir</a:t>
                      </a:r>
                      <a:r>
                        <a:rPr lang="fr-FR" sz="1000" b="0" baseline="0" dirty="0" smtClean="0"/>
                        <a:t> sur des adages juridiques.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D</a:t>
                      </a:r>
                      <a:r>
                        <a:rPr lang="fr-FR" sz="1000" b="0" dirty="0" smtClean="0"/>
                        <a:t>ébattre</a:t>
                      </a:r>
                      <a:r>
                        <a:rPr lang="fr-FR" sz="1000" b="0" baseline="0" dirty="0" smtClean="0"/>
                        <a:t> sur les droits fondamentaux de l’Homme.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78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iter et illustrer des cas concrets de discriminations.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70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especter les règles de vie collective.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809298"/>
              </p:ext>
            </p:extLst>
          </p:nvPr>
        </p:nvGraphicFramePr>
        <p:xfrm>
          <a:off x="230323" y="5511120"/>
          <a:ext cx="4631912" cy="1158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400646"/>
                <a:gridCol w="410422"/>
                <a:gridCol w="410422"/>
                <a:gridCol w="410422"/>
              </a:tblGrid>
              <a:tr h="13950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H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istoire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7030A0">
                            <a:shade val="30000"/>
                            <a:satMod val="115000"/>
                          </a:srgbClr>
                        </a:gs>
                        <a:gs pos="50000">
                          <a:srgbClr val="7030A0">
                            <a:shade val="67500"/>
                            <a:satMod val="115000"/>
                          </a:srgbClr>
                        </a:gs>
                        <a:gs pos="100000">
                          <a:srgbClr val="7030A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7030A0">
                            <a:shade val="30000"/>
                            <a:satMod val="115000"/>
                          </a:srgbClr>
                        </a:gs>
                        <a:gs pos="50000">
                          <a:srgbClr val="7030A0">
                            <a:shade val="67500"/>
                            <a:satMod val="115000"/>
                          </a:srgbClr>
                        </a:gs>
                        <a:gs pos="100000">
                          <a:srgbClr val="7030A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É</a:t>
                      </a:r>
                      <a:r>
                        <a:rPr lang="fr-FR" sz="1000" b="0" dirty="0" smtClean="0"/>
                        <a:t>laborer un écrit de</a:t>
                      </a:r>
                      <a:r>
                        <a:rPr lang="fr-FR" sz="1000" b="0" baseline="0" dirty="0" smtClean="0"/>
                        <a:t> la leçon.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I</a:t>
                      </a:r>
                      <a:r>
                        <a:rPr lang="fr-FR" sz="1000" b="0" dirty="0" smtClean="0"/>
                        <a:t>dentifier les principales période de l’Histoire.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M</a:t>
                      </a:r>
                      <a:r>
                        <a:rPr lang="fr-FR" sz="1000" b="0" dirty="0" smtClean="0"/>
                        <a:t>émoriser des repères chronologiques et les situer les uns par rapport aux autres</a:t>
                      </a:r>
                      <a:r>
                        <a:rPr lang="fr-FR" sz="1000" b="0" baseline="0" dirty="0" smtClean="0"/>
                        <a:t>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521" y="1196752"/>
            <a:ext cx="1441072" cy="180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6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0323" y="136368"/>
            <a:ext cx="4434645" cy="2572552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839231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  <a:gd name="connsiteX0" fmla="*/ 0 w 5328592"/>
              <a:gd name="connsiteY0" fmla="*/ 138546 h 942561"/>
              <a:gd name="connsiteX1" fmla="*/ 5287028 w 5328592"/>
              <a:gd name="connsiteY1" fmla="*/ 0 h 942561"/>
              <a:gd name="connsiteX2" fmla="*/ 5328592 w 5328592"/>
              <a:gd name="connsiteY2" fmla="*/ 839231 h 942561"/>
              <a:gd name="connsiteX3" fmla="*/ 61114 w 5328592"/>
              <a:gd name="connsiteY3" fmla="*/ 942561 h 942561"/>
              <a:gd name="connsiteX4" fmla="*/ 0 w 5328592"/>
              <a:gd name="connsiteY4" fmla="*/ 138546 h 94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8592" h="942561">
                <a:moveTo>
                  <a:pt x="0" y="138546"/>
                </a:moveTo>
                <a:lnTo>
                  <a:pt x="5287028" y="0"/>
                </a:lnTo>
                <a:lnTo>
                  <a:pt x="5328592" y="839231"/>
                </a:lnTo>
                <a:lnTo>
                  <a:pt x="61114" y="942561"/>
                </a:lnTo>
                <a:lnTo>
                  <a:pt x="0" y="1385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4"/>
          <p:cNvSpPr/>
          <p:nvPr/>
        </p:nvSpPr>
        <p:spPr>
          <a:xfrm>
            <a:off x="344487" y="201710"/>
            <a:ext cx="4195163" cy="727617"/>
          </a:xfrm>
          <a:custGeom>
            <a:avLst/>
            <a:gdLst>
              <a:gd name="connsiteX0" fmla="*/ 0 w 5328592"/>
              <a:gd name="connsiteY0" fmla="*/ 0 h 576064"/>
              <a:gd name="connsiteX1" fmla="*/ 5328592 w 5328592"/>
              <a:gd name="connsiteY1" fmla="*/ 0 h 576064"/>
              <a:gd name="connsiteX2" fmla="*/ 5328592 w 5328592"/>
              <a:gd name="connsiteY2" fmla="*/ 576064 h 576064"/>
              <a:gd name="connsiteX3" fmla="*/ 0 w 5328592"/>
              <a:gd name="connsiteY3" fmla="*/ 576064 h 576064"/>
              <a:gd name="connsiteX4" fmla="*/ 0 w 5328592"/>
              <a:gd name="connsiteY4" fmla="*/ 0 h 576064"/>
              <a:gd name="connsiteX0" fmla="*/ 55418 w 5384010"/>
              <a:gd name="connsiteY0" fmla="*/ 0 h 770028"/>
              <a:gd name="connsiteX1" fmla="*/ 5384010 w 5384010"/>
              <a:gd name="connsiteY1" fmla="*/ 0 h 770028"/>
              <a:gd name="connsiteX2" fmla="*/ 5384010 w 5384010"/>
              <a:gd name="connsiteY2" fmla="*/ 576064 h 770028"/>
              <a:gd name="connsiteX3" fmla="*/ 0 w 5384010"/>
              <a:gd name="connsiteY3" fmla="*/ 770028 h 770028"/>
              <a:gd name="connsiteX4" fmla="*/ 55418 w 5384010"/>
              <a:gd name="connsiteY4" fmla="*/ 0 h 770028"/>
              <a:gd name="connsiteX0" fmla="*/ 55418 w 5384010"/>
              <a:gd name="connsiteY0" fmla="*/ 138546 h 908574"/>
              <a:gd name="connsiteX1" fmla="*/ 5342446 w 5384010"/>
              <a:gd name="connsiteY1" fmla="*/ 0 h 908574"/>
              <a:gd name="connsiteX2" fmla="*/ 5384010 w 5384010"/>
              <a:gd name="connsiteY2" fmla="*/ 714610 h 908574"/>
              <a:gd name="connsiteX3" fmla="*/ 0 w 5384010"/>
              <a:gd name="connsiteY3" fmla="*/ 908574 h 908574"/>
              <a:gd name="connsiteX4" fmla="*/ 55418 w 5384010"/>
              <a:gd name="connsiteY4" fmla="*/ 138546 h 908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4010" h="908574">
                <a:moveTo>
                  <a:pt x="55418" y="138546"/>
                </a:moveTo>
                <a:lnTo>
                  <a:pt x="5342446" y="0"/>
                </a:lnTo>
                <a:lnTo>
                  <a:pt x="5384010" y="714610"/>
                </a:lnTo>
                <a:lnTo>
                  <a:pt x="0" y="908574"/>
                </a:lnTo>
                <a:lnTo>
                  <a:pt x="55418" y="1385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336010" y="394387"/>
            <a:ext cx="3184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 la fin de l’anné</a:t>
            </a:r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</a:t>
            </a: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,  je sais :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44485" y="1071027"/>
            <a:ext cx="4195165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/>
              <a:t>Au cours de cette </a:t>
            </a:r>
            <a:r>
              <a:rPr lang="fr-FR" sz="1050" b="1" dirty="0" smtClean="0"/>
              <a:t>année, </a:t>
            </a:r>
            <a:r>
              <a:rPr lang="fr-FR" sz="1050" b="1" dirty="0"/>
              <a:t>je vais devoir apprendre à maitriser ces compétences. Je colorie :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00CC00"/>
                </a:solidFill>
              </a:rPr>
              <a:t>vert</a:t>
            </a:r>
            <a:r>
              <a:rPr lang="fr-FR" sz="1050" b="1" dirty="0"/>
              <a:t> : j’ai su faire.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FFFF00"/>
                </a:solidFill>
              </a:rPr>
              <a:t>jaune</a:t>
            </a:r>
            <a:r>
              <a:rPr lang="fr-FR" sz="1050" b="1" dirty="0"/>
              <a:t> : j’y suis presque.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FF9900"/>
                </a:solidFill>
              </a:rPr>
              <a:t>orange</a:t>
            </a:r>
            <a:r>
              <a:rPr lang="fr-FR" sz="1050" b="1" dirty="0"/>
              <a:t> : je dois encore progresser.</a:t>
            </a:r>
          </a:p>
          <a:p>
            <a:pPr marL="285750" indent="-285750">
              <a:buFontTx/>
              <a:buChar char="-"/>
            </a:pPr>
            <a:r>
              <a:rPr lang="fr-FR" sz="1050" b="1" dirty="0"/>
              <a:t>Une case en </a:t>
            </a:r>
            <a:r>
              <a:rPr lang="fr-FR" sz="1050" b="1" dirty="0">
                <a:solidFill>
                  <a:srgbClr val="FF0000"/>
                </a:solidFill>
              </a:rPr>
              <a:t>rouge</a:t>
            </a:r>
            <a:r>
              <a:rPr lang="fr-FR" sz="1050" b="1" dirty="0"/>
              <a:t> : je n’ai pas compris.</a:t>
            </a:r>
          </a:p>
          <a:p>
            <a:r>
              <a:rPr lang="fr-FR" sz="1050" b="1" dirty="0"/>
              <a:t>Pour chacune de ces compétences, j’ai droit à </a:t>
            </a:r>
            <a:r>
              <a:rPr lang="fr-FR" sz="1050" b="1" u="sng" dirty="0"/>
              <a:t>3 essais</a:t>
            </a:r>
            <a:r>
              <a:rPr lang="fr-FR" sz="1050" b="1" dirty="0"/>
              <a:t>.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6495"/>
              </p:ext>
            </p:extLst>
          </p:nvPr>
        </p:nvGraphicFramePr>
        <p:xfrm>
          <a:off x="5062138" y="2530798"/>
          <a:ext cx="4631912" cy="3200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3400646"/>
                <a:gridCol w="410422"/>
                <a:gridCol w="410422"/>
                <a:gridCol w="410422"/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A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nglais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9900">
                            <a:shade val="30000"/>
                            <a:satMod val="115000"/>
                          </a:srgbClr>
                        </a:gs>
                        <a:gs pos="50000">
                          <a:srgbClr val="FF9900">
                            <a:shade val="67500"/>
                            <a:satMod val="115000"/>
                          </a:srgbClr>
                        </a:gs>
                        <a:gs pos="100000">
                          <a:srgbClr val="FF99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es</a:t>
                      </a:r>
                      <a:r>
                        <a:rPr lang="fr-FR" sz="12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essais</a:t>
                      </a:r>
                      <a:endParaRPr lang="fr-FR" sz="12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FF9900">
                            <a:shade val="30000"/>
                            <a:satMod val="115000"/>
                          </a:srgbClr>
                        </a:gs>
                        <a:gs pos="50000">
                          <a:srgbClr val="FF9900">
                            <a:shade val="67500"/>
                            <a:satMod val="115000"/>
                          </a:srgbClr>
                        </a:gs>
                        <a:gs pos="100000">
                          <a:srgbClr val="FF9900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4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épondre à des questions et en poser.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b="0" dirty="0" smtClean="0"/>
                        <a:t>peler des mots familiers.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b="0" dirty="0" smtClean="0"/>
                        <a:t>omprendre des consignes.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S</a:t>
                      </a:r>
                      <a:r>
                        <a:rPr lang="fr-FR" sz="1000" b="0" dirty="0" smtClean="0"/>
                        <a:t>uivre des instructions courtes et simples.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S</a:t>
                      </a:r>
                      <a:r>
                        <a:rPr lang="fr-FR" sz="1000" b="0" dirty="0" smtClean="0"/>
                        <a:t>uivre le fil d’une histoire avec des aides appropriées. 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/>
                        <a:t>R</a:t>
                      </a:r>
                      <a:r>
                        <a:rPr lang="fr-FR" sz="1000" b="0" dirty="0" smtClean="0"/>
                        <a:t>eproduire un modèle oral.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L</a:t>
                      </a:r>
                      <a:r>
                        <a:rPr lang="fr-FR" sz="1000" b="0" dirty="0" smtClean="0"/>
                        <a:t>ire et comprendre</a:t>
                      </a:r>
                      <a:r>
                        <a:rPr lang="fr-FR" sz="1000" b="0" baseline="0" dirty="0" smtClean="0"/>
                        <a:t> des textes courts.</a:t>
                      </a:r>
                      <a:endParaRPr lang="fr-FR" sz="1000" b="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dirty="0" smtClean="0"/>
                        <a:t>opier</a:t>
                      </a:r>
                      <a:r>
                        <a:rPr lang="fr-FR" sz="1000" baseline="0" dirty="0" smtClean="0"/>
                        <a:t> des mots et des textes courts.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R</a:t>
                      </a:r>
                      <a:r>
                        <a:rPr lang="fr-FR" sz="1000" dirty="0" smtClean="0"/>
                        <a:t>enseigner un questionnaire.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en  utilisant un modèle.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E</a:t>
                      </a:r>
                      <a:r>
                        <a:rPr lang="fr-FR" sz="1000" dirty="0" smtClean="0"/>
                        <a:t>crire sous la dictée.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8615"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C</a:t>
                      </a:r>
                      <a:r>
                        <a:rPr lang="fr-FR" sz="1000" dirty="0" smtClean="0"/>
                        <a:t>onnaître des éléments de la culture anglo-saxonne. </a:t>
                      </a:r>
                      <a:endParaRPr lang="fr-FR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e 9"/>
          <p:cNvGrpSpPr/>
          <p:nvPr/>
        </p:nvGrpSpPr>
        <p:grpSpPr>
          <a:xfrm>
            <a:off x="5061858" y="5949280"/>
            <a:ext cx="4696352" cy="718416"/>
            <a:chOff x="5097016" y="5660806"/>
            <a:chExt cx="4696352" cy="718416"/>
          </a:xfrm>
        </p:grpSpPr>
        <p:sp>
          <p:nvSpPr>
            <p:cNvPr id="3" name="ZoneTexte 2"/>
            <p:cNvSpPr txBox="1"/>
            <p:nvPr/>
          </p:nvSpPr>
          <p:spPr>
            <a:xfrm>
              <a:off x="5097016" y="5660806"/>
              <a:ext cx="32403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fr-F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e Castor" pitchFamily="2" charset="0"/>
                </a:rPr>
                <a:t>Je m’engage à effectuer ces évaluations au cours de l’année. </a:t>
              </a:r>
              <a:r>
                <a:rPr lang="fr-FR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e Castor" pitchFamily="2" charset="0"/>
                </a:rPr>
                <a:t>Signature de l’élève</a:t>
              </a:r>
              <a:r>
                <a:rPr lang="fr-F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e Castor" pitchFamily="2" charset="0"/>
                </a:rPr>
                <a:t> :</a:t>
              </a:r>
              <a:endPara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endParaRPr>
            </a:p>
          </p:txBody>
        </p:sp>
        <p:sp>
          <p:nvSpPr>
            <p:cNvPr id="6" name="Ellipse 5"/>
            <p:cNvSpPr/>
            <p:nvPr/>
          </p:nvSpPr>
          <p:spPr>
            <a:xfrm rot="20589023">
              <a:off x="8252551" y="5726533"/>
              <a:ext cx="1540817" cy="6526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8410892" y="5729713"/>
              <a:ext cx="1224136" cy="64633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28" y="-143966"/>
            <a:ext cx="3048006" cy="243840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17" y="2708920"/>
            <a:ext cx="3299485" cy="4124356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514622" y="158454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20976963">
            <a:off x="490784" y="258381"/>
            <a:ext cx="821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73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740</Words>
  <Application>Microsoft Office PowerPoint</Application>
  <PresentationFormat>Format A4 (210 x 297 mm)</PresentationFormat>
  <Paragraphs>106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Mysticlolly</cp:lastModifiedBy>
  <cp:revision>65</cp:revision>
  <dcterms:created xsi:type="dcterms:W3CDTF">2013-07-03T11:15:04Z</dcterms:created>
  <dcterms:modified xsi:type="dcterms:W3CDTF">2018-07-31T15:01:53Z</dcterms:modified>
</cp:coreProperties>
</file>