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3091" autoAdjust="0"/>
  </p:normalViewPr>
  <p:slideViewPr>
    <p:cSldViewPr>
      <p:cViewPr>
        <p:scale>
          <a:sx n="100" d="100"/>
          <a:sy n="100" d="100"/>
        </p:scale>
        <p:origin x="-1914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481392" y="6654502"/>
            <a:ext cx="1872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8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0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2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95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3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0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0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02863"/>
            <a:ext cx="4434645" cy="235458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la période 1,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46885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6361"/>
              </p:ext>
            </p:extLst>
          </p:nvPr>
        </p:nvGraphicFramePr>
        <p:xfrm>
          <a:off x="215512" y="2564904"/>
          <a:ext cx="4545098" cy="3078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2992"/>
                <a:gridCol w="3384376"/>
                <a:gridCol w="295910"/>
                <a:gridCol w="295910"/>
                <a:gridCol w="295910"/>
              </a:tblGrid>
              <a:tr h="13950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Num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en</a:t>
                      </a:r>
                      <a:r>
                        <a:rPr lang="fr-FR" sz="1000" baseline="0" dirty="0" smtClean="0"/>
                        <a:t> chiffres les nombres &lt; 100.</a:t>
                      </a: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ncadrer,</a:t>
                      </a:r>
                      <a:r>
                        <a:rPr lang="fr-FR" sz="1000" b="0" baseline="0" dirty="0" smtClean="0"/>
                        <a:t> </a:t>
                      </a:r>
                      <a:r>
                        <a:rPr lang="fr-FR" sz="1000" b="0" dirty="0" smtClean="0"/>
                        <a:t>comparer et ranger les nombres &lt; 100.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a valeur des chiffres dans les nombres &lt; 100. (unités,</a:t>
                      </a:r>
                      <a:r>
                        <a:rPr lang="fr-FR" sz="1000" b="0" baseline="0" dirty="0" smtClean="0"/>
                        <a:t> dizaines)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S</a:t>
                      </a:r>
                      <a:r>
                        <a:rPr lang="fr-FR" sz="1000" b="0" dirty="0" smtClean="0"/>
                        <a:t>ituer</a:t>
                      </a:r>
                      <a:r>
                        <a:rPr lang="fr-FR" sz="1000" b="0" baseline="0" dirty="0" smtClean="0"/>
                        <a:t> des nombres sur une ligne graduée de 1 en 1.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roduire</a:t>
                      </a:r>
                      <a:r>
                        <a:rPr lang="fr-FR" sz="1000" b="0" baseline="0" dirty="0" smtClean="0"/>
                        <a:t> </a:t>
                      </a:r>
                      <a:r>
                        <a:rPr lang="fr-FR" sz="1000" b="0" dirty="0" smtClean="0"/>
                        <a:t>des suites</a:t>
                      </a:r>
                      <a:r>
                        <a:rPr lang="fr-FR" sz="1000" b="0" baseline="0" dirty="0" smtClean="0"/>
                        <a:t> de nombres de 1 en 1, de 5 en 5 et de 10 en 10.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Calc.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rapidement des sommes, des compléments et des différences avec des nombres &lt; 10.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Géom.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e repérer sur une feuille en utilisant le vocabulaire approprié (haut,</a:t>
                      </a:r>
                      <a:r>
                        <a:rPr lang="fr-FR" sz="1000" b="0" baseline="0" dirty="0" smtClean="0"/>
                        <a:t> bas, gauche, droite…).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lacer trois points pour qu’ils soient alignés.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epérer et coder des cases dans un quadrillage.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41034"/>
              </p:ext>
            </p:extLst>
          </p:nvPr>
        </p:nvGraphicFramePr>
        <p:xfrm>
          <a:off x="5097016" y="102863"/>
          <a:ext cx="4606429" cy="33821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0589"/>
                <a:gridCol w="3467785"/>
                <a:gridCol w="302685"/>
                <a:gridCol w="302685"/>
                <a:gridCol w="302685"/>
              </a:tblGrid>
              <a:tr h="125116"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Voc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L</a:t>
                      </a:r>
                      <a:r>
                        <a:rPr lang="fr-FR" sz="1000" dirty="0" smtClean="0"/>
                        <a:t>’ordre alphabétique.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anger les mots dans l’ordre alphabétique.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7015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Gram.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econnaitre</a:t>
                      </a:r>
                      <a:r>
                        <a:rPr lang="fr-FR" sz="1000" baseline="0" dirty="0" smtClean="0"/>
                        <a:t> une phrase.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dirty="0" smtClean="0"/>
                        <a:t>L</a:t>
                      </a:r>
                      <a:r>
                        <a:rPr lang="fr-FR" sz="1000" i="0" dirty="0" smtClean="0"/>
                        <a:t>es différents</a:t>
                      </a:r>
                      <a:r>
                        <a:rPr lang="fr-FR" sz="1000" i="0" baseline="0" dirty="0" smtClean="0"/>
                        <a:t> types de phrases.</a:t>
                      </a:r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dirty="0" smtClean="0"/>
                        <a:t>R</a:t>
                      </a:r>
                      <a:r>
                        <a:rPr lang="fr-FR" sz="1000" i="0" dirty="0" smtClean="0"/>
                        <a:t>etrouver</a:t>
                      </a:r>
                      <a:r>
                        <a:rPr lang="fr-FR" sz="1000" i="0" baseline="0" dirty="0" smtClean="0"/>
                        <a:t> le verbe dans la phrase.</a:t>
                      </a:r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dirty="0" smtClean="0"/>
                        <a:t>U</a:t>
                      </a:r>
                      <a:r>
                        <a:rPr lang="fr-FR" sz="1000" i="0" dirty="0" smtClean="0"/>
                        <a:t>tiliser la phrase négative</a:t>
                      </a:r>
                      <a:r>
                        <a:rPr lang="fr-FR" sz="1000" i="0" baseline="0" dirty="0" smtClean="0"/>
                        <a:t> pour trouver le verbe.</a:t>
                      </a:r>
                      <a:endParaRPr lang="fr-FR" sz="100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4641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Conj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si une phrase est au passé, au présent ou au futur.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312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Orth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les sons [a], [i], [</a:t>
                      </a:r>
                      <a:r>
                        <a:rPr lang="fr-FR" sz="1000" dirty="0" err="1" smtClean="0"/>
                        <a:t>oi</a:t>
                      </a:r>
                      <a:r>
                        <a:rPr lang="fr-FR" sz="1000" dirty="0" smtClean="0"/>
                        <a:t>], [l], [r], [u].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especter la</a:t>
                      </a:r>
                      <a:r>
                        <a:rPr lang="fr-FR" sz="1000" baseline="0" dirty="0" smtClean="0"/>
                        <a:t> correspondance lettres/sons pour écrire des mots inconnus.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sans erreur les mots à préparer.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Réd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</a:t>
                      </a:r>
                      <a:r>
                        <a:rPr lang="fr-FR" sz="1000" baseline="0" dirty="0" smtClean="0"/>
                        <a:t>une carte d’identité pour me présenter à nos correspondants.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+mj-lt"/>
              </a:rPr>
              <a:t>Au cours de cette période, 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00CC00"/>
                </a:solidFill>
                <a:latin typeface="+mj-lt"/>
              </a:rPr>
              <a:t>vert</a:t>
            </a:r>
            <a:r>
              <a:rPr lang="fr-FR" sz="1050" b="1" dirty="0" smtClean="0">
                <a:latin typeface="+mj-lt"/>
              </a:rPr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FF00"/>
                </a:solidFill>
                <a:latin typeface="+mj-lt"/>
              </a:rPr>
              <a:t>jaune</a:t>
            </a:r>
            <a:r>
              <a:rPr lang="fr-FR" sz="1050" b="1" dirty="0" smtClean="0">
                <a:latin typeface="+mj-lt"/>
              </a:rPr>
              <a:t> : </a:t>
            </a:r>
            <a:r>
              <a:rPr lang="fr-FR" sz="1050" b="1" dirty="0">
                <a:latin typeface="+mj-lt"/>
              </a:rPr>
              <a:t>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9900"/>
                </a:solidFill>
                <a:latin typeface="+mj-lt"/>
              </a:rPr>
              <a:t>orange</a:t>
            </a:r>
            <a:r>
              <a:rPr lang="fr-FR" sz="1050" b="1" dirty="0" smtClean="0">
                <a:latin typeface="+mj-lt"/>
              </a:rPr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0000"/>
                </a:solidFill>
                <a:latin typeface="+mj-lt"/>
              </a:rPr>
              <a:t>rouge</a:t>
            </a:r>
            <a:r>
              <a:rPr lang="fr-FR" sz="1050" b="1" dirty="0" smtClean="0">
                <a:latin typeface="+mj-lt"/>
              </a:rPr>
              <a:t> : je n’ai pas compris.</a:t>
            </a:r>
          </a:p>
          <a:p>
            <a:r>
              <a:rPr lang="fr-FR" sz="1050" b="1" dirty="0" smtClean="0">
                <a:latin typeface="+mj-lt"/>
              </a:rPr>
              <a:t>Pour chacune de ces compétences, j’ai droit à </a:t>
            </a:r>
            <a:r>
              <a:rPr lang="fr-FR" sz="1050" b="1" u="sng" dirty="0" smtClean="0">
                <a:latin typeface="+mj-lt"/>
              </a:rPr>
              <a:t>3 essais</a:t>
            </a:r>
            <a:r>
              <a:rPr lang="fr-FR" sz="1050" b="1" dirty="0" smtClean="0">
                <a:latin typeface="+mj-lt"/>
              </a:rPr>
              <a:t>.</a:t>
            </a:r>
            <a:endParaRPr lang="fr-FR" sz="1050" b="1" dirty="0">
              <a:latin typeface="+mj-lt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399" y="5740623"/>
            <a:ext cx="2325335" cy="1151175"/>
          </a:xfrm>
          <a:prstGeom prst="rect">
            <a:avLst/>
          </a:prstGeom>
        </p:spPr>
      </p:pic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888968"/>
              </p:ext>
            </p:extLst>
          </p:nvPr>
        </p:nvGraphicFramePr>
        <p:xfrm>
          <a:off x="5097016" y="4005064"/>
          <a:ext cx="4608511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694559"/>
                <a:gridCol w="276394"/>
                <a:gridCol w="318779"/>
                <a:gridCol w="318779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oésie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sans</a:t>
                      </a:r>
                      <a:r>
                        <a:rPr lang="fr-FR" sz="1000" baseline="0" dirty="0" smtClean="0"/>
                        <a:t> erreur une poésie choisie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une deuxième poésie choisie</a:t>
                      </a:r>
                      <a:r>
                        <a:rPr lang="fr-FR" sz="1000" baseline="0" dirty="0" smtClean="0"/>
                        <a:t>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5097016" y="580482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Je m’engage à effectuer ces évaluations au cours de la période.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Signature de l’élève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0589023">
            <a:off x="8252551" y="5870549"/>
            <a:ext cx="1540817" cy="6526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8410892" y="5873729"/>
            <a:ext cx="1224136" cy="6463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02863"/>
            <a:ext cx="4434645" cy="235458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la période 2,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46885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7699"/>
              </p:ext>
            </p:extLst>
          </p:nvPr>
        </p:nvGraphicFramePr>
        <p:xfrm>
          <a:off x="215512" y="2852936"/>
          <a:ext cx="4545098" cy="35283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2992"/>
                <a:gridCol w="3384376"/>
                <a:gridCol w="295910"/>
                <a:gridCol w="295910"/>
                <a:gridCol w="295910"/>
              </a:tblGrid>
              <a:tr h="13950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Num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econnaitre des nombres consécutifs (inférieurs à 1000).</a:t>
                      </a: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U</a:t>
                      </a:r>
                      <a:r>
                        <a:rPr lang="fr-FR" sz="1000" b="0" dirty="0" smtClean="0"/>
                        <a:t>tiliser la valeur des chiffres en fonction de leur position dans l’écriture du nombre.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a valeur des chiffres dans les nombres &lt; 100. (unités,</a:t>
                      </a:r>
                      <a:r>
                        <a:rPr lang="fr-FR" sz="1000" b="0" baseline="0" dirty="0" smtClean="0"/>
                        <a:t> dizaines)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Calc.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sur les dizaines entières (sommes, compléments, différences)</a:t>
                      </a:r>
                      <a:r>
                        <a:rPr lang="fr-FR" sz="1000" b="0" baseline="0" dirty="0" smtClean="0"/>
                        <a:t> et trouver les compléments à la dizaine supérieure.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/>
                        <a:t>Calculer des sommes en ligne ou par addition posée en colonne.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Géom.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istinguer polygones et non-polygones.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ompter</a:t>
                      </a:r>
                      <a:r>
                        <a:rPr lang="fr-FR" sz="1000" b="0" baseline="0" dirty="0" smtClean="0"/>
                        <a:t> le nombre de côtés et de sommets d’un polygone.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econnaitre un triangle</a:t>
                      </a:r>
                      <a:r>
                        <a:rPr lang="fr-FR" sz="1000" b="0" baseline="0" dirty="0" smtClean="0"/>
                        <a:t> et un rectangle.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Mes.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des dates et déterminer des durées en jours à l’aide d’un calendrier.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+mj-lt"/>
              </a:rPr>
              <a:t>Au cours de cette période, 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00CC00"/>
                </a:solidFill>
                <a:latin typeface="+mj-lt"/>
              </a:rPr>
              <a:t>vert</a:t>
            </a:r>
            <a:r>
              <a:rPr lang="fr-FR" sz="1050" b="1" dirty="0" smtClean="0">
                <a:latin typeface="+mj-lt"/>
              </a:rPr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FF00"/>
                </a:solidFill>
                <a:latin typeface="+mj-lt"/>
              </a:rPr>
              <a:t>jaune</a:t>
            </a:r>
            <a:r>
              <a:rPr lang="fr-FR" sz="1050" b="1" dirty="0" smtClean="0">
                <a:latin typeface="+mj-lt"/>
              </a:rPr>
              <a:t> : </a:t>
            </a:r>
            <a:r>
              <a:rPr lang="fr-FR" sz="1050" b="1" dirty="0">
                <a:latin typeface="+mj-lt"/>
              </a:rPr>
              <a:t>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9900"/>
                </a:solidFill>
                <a:latin typeface="+mj-lt"/>
              </a:rPr>
              <a:t>orange</a:t>
            </a:r>
            <a:r>
              <a:rPr lang="fr-FR" sz="1050" b="1" dirty="0" smtClean="0">
                <a:latin typeface="+mj-lt"/>
              </a:rPr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0000"/>
                </a:solidFill>
                <a:latin typeface="+mj-lt"/>
              </a:rPr>
              <a:t>rouge</a:t>
            </a:r>
            <a:r>
              <a:rPr lang="fr-FR" sz="1050" b="1" dirty="0" smtClean="0">
                <a:latin typeface="+mj-lt"/>
              </a:rPr>
              <a:t> : je n’ai pas compris.</a:t>
            </a:r>
          </a:p>
          <a:p>
            <a:r>
              <a:rPr lang="fr-FR" sz="1050" b="1" dirty="0" smtClean="0">
                <a:latin typeface="+mj-lt"/>
              </a:rPr>
              <a:t>Pour chacune de ces compétences, j’ai droit à </a:t>
            </a:r>
            <a:r>
              <a:rPr lang="fr-FR" sz="1050" b="1" u="sng" dirty="0" smtClean="0">
                <a:latin typeface="+mj-lt"/>
              </a:rPr>
              <a:t>3 essais</a:t>
            </a:r>
            <a:r>
              <a:rPr lang="fr-FR" sz="1050" b="1" dirty="0" smtClean="0">
                <a:latin typeface="+mj-lt"/>
              </a:rPr>
              <a:t>.</a:t>
            </a:r>
            <a:endParaRPr lang="fr-FR" sz="1050" b="1" dirty="0">
              <a:latin typeface="+mj-lt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81330"/>
              </p:ext>
            </p:extLst>
          </p:nvPr>
        </p:nvGraphicFramePr>
        <p:xfrm>
          <a:off x="5097016" y="2780928"/>
          <a:ext cx="4608511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694559"/>
                <a:gridCol w="276394"/>
                <a:gridCol w="318779"/>
                <a:gridCol w="318779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oésie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sans</a:t>
                      </a:r>
                      <a:r>
                        <a:rPr lang="fr-FR" sz="1000" baseline="0" dirty="0" smtClean="0"/>
                        <a:t> erreur une poésie choisie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une deuxième poésie choisie</a:t>
                      </a:r>
                      <a:r>
                        <a:rPr lang="fr-FR" sz="1000" baseline="0" dirty="0" smtClean="0"/>
                        <a:t>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94159"/>
              </p:ext>
            </p:extLst>
          </p:nvPr>
        </p:nvGraphicFramePr>
        <p:xfrm>
          <a:off x="5097016" y="102863"/>
          <a:ext cx="4606429" cy="24620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0589"/>
                <a:gridCol w="3467785"/>
                <a:gridCol w="302685"/>
                <a:gridCol w="302685"/>
                <a:gridCol w="302685"/>
              </a:tblGrid>
              <a:tr h="125116"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521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Voc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</a:t>
                      </a:r>
                      <a:r>
                        <a:rPr lang="fr-FR" sz="1000" dirty="0" smtClean="0"/>
                        <a:t> les différents sens d’un mot.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Gram.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écouvrir et manipuler le sujet du verbe dans</a:t>
                      </a:r>
                      <a:r>
                        <a:rPr lang="fr-FR" sz="1000" baseline="0" dirty="0" smtClean="0"/>
                        <a:t> une phrase.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none" dirty="0" smtClean="0"/>
                        <a:t>U</a:t>
                      </a:r>
                      <a:r>
                        <a:rPr lang="fr-FR" sz="1000" b="0" u="none" dirty="0" smtClean="0"/>
                        <a:t>tiliser les pronoms personnels sujet.</a:t>
                      </a:r>
                      <a:endParaRPr lang="fr-FR" sz="1000" b="1" u="none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416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Conj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A</a:t>
                      </a:r>
                      <a:r>
                        <a:rPr lang="fr-FR" sz="1000" dirty="0" smtClean="0"/>
                        <a:t>ccorder le verbe avec son sujet.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8424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Orth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les sons [ou], [eu], [o], [p], [t], [k],</a:t>
                      </a:r>
                      <a:r>
                        <a:rPr lang="fr-FR" sz="1000" baseline="0" dirty="0" smtClean="0"/>
                        <a:t> [é].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Réd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onnaitre le genre</a:t>
                      </a:r>
                      <a:r>
                        <a:rPr lang="fr-FR" sz="1000" b="0" baseline="0" dirty="0" smtClean="0"/>
                        <a:t> du conte.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édiger un conte.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e 13"/>
          <p:cNvGrpSpPr/>
          <p:nvPr/>
        </p:nvGrpSpPr>
        <p:grpSpPr>
          <a:xfrm>
            <a:off x="6495455" y="4204444"/>
            <a:ext cx="2212464" cy="1492327"/>
            <a:chOff x="6033120" y="2996952"/>
            <a:chExt cx="3615080" cy="2438405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75804">
              <a:off x="6066122" y="3977552"/>
              <a:ext cx="659995" cy="82499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3120" y="2996952"/>
              <a:ext cx="3048006" cy="2438405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06587">
              <a:off x="8861496" y="3189405"/>
              <a:ext cx="786704" cy="98338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7123" y="3934002"/>
              <a:ext cx="1016877" cy="1271096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1473" y="3879611"/>
              <a:ext cx="1060390" cy="1325488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8" name="ZoneTexte 17"/>
          <p:cNvSpPr txBox="1"/>
          <p:nvPr/>
        </p:nvSpPr>
        <p:spPr>
          <a:xfrm>
            <a:off x="5160823" y="580482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Je m’engage à effectuer ces évaluations au cours de la période.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Signature de l’élève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21" name="Ellipse 20"/>
          <p:cNvSpPr/>
          <p:nvPr/>
        </p:nvSpPr>
        <p:spPr>
          <a:xfrm rot="20589023">
            <a:off x="8316358" y="5870549"/>
            <a:ext cx="1540817" cy="6526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8474699" y="5873729"/>
            <a:ext cx="1224136" cy="6463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74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02863"/>
            <a:ext cx="4434645" cy="235458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la période 3,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46885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89109"/>
              </p:ext>
            </p:extLst>
          </p:nvPr>
        </p:nvGraphicFramePr>
        <p:xfrm>
          <a:off x="215512" y="2636912"/>
          <a:ext cx="4545098" cy="39507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2992"/>
                <a:gridCol w="3384376"/>
                <a:gridCol w="295910"/>
                <a:gridCol w="295910"/>
                <a:gridCol w="295910"/>
              </a:tblGrid>
              <a:tr h="13950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Num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crire en chiffres et en lettres des nombres &lt; 1000.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U</a:t>
                      </a:r>
                      <a:r>
                        <a:rPr lang="fr-FR" sz="1000" b="0" dirty="0" smtClean="0"/>
                        <a:t>tiliser la valeur des chiffres en fonction de leur position dans l’écriture du nombre &lt; 1000 (unités, dizaines, centaines).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omparer et ranger</a:t>
                      </a:r>
                      <a:r>
                        <a:rPr lang="fr-FR" sz="1000" b="0" baseline="0" dirty="0" smtClean="0"/>
                        <a:t> des nombres &lt; 1000.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lacer</a:t>
                      </a:r>
                      <a:r>
                        <a:rPr lang="fr-FR" sz="1000" b="0" baseline="0" dirty="0" smtClean="0"/>
                        <a:t> des nombres &lt; 1000 sur une ligne graduée.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Calc.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</a:t>
                      </a:r>
                      <a:r>
                        <a:rPr lang="fr-FR" sz="1000" b="0" baseline="0" dirty="0" smtClean="0"/>
                        <a:t> des produits utilisant les tables de 2, 3, 4 et 5.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des sommes de plusieurs nombres en colonnes.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Géom.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econnaitre et nommer</a:t>
                      </a:r>
                      <a:r>
                        <a:rPr lang="fr-FR" sz="1000" b="0" baseline="0" dirty="0" smtClean="0"/>
                        <a:t> un cube et un pavé droit.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onnaitre</a:t>
                      </a:r>
                      <a:r>
                        <a:rPr lang="fr-FR" sz="1000" b="0" baseline="0" dirty="0" smtClean="0"/>
                        <a:t> et utiliser le vocabulaire des solides : face, arête, sommet.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econnaitre un triangle</a:t>
                      </a:r>
                      <a:r>
                        <a:rPr lang="fr-FR" sz="1000" b="0" baseline="0" dirty="0" smtClean="0"/>
                        <a:t> et un rectangle.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Mes.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U</a:t>
                      </a:r>
                      <a:r>
                        <a:rPr lang="fr-FR" sz="1000" b="0" dirty="0" smtClean="0"/>
                        <a:t>tiliser la règle pour mesurer ou tracer des longueurs</a:t>
                      </a:r>
                      <a:r>
                        <a:rPr lang="fr-FR" sz="1000" b="0" baseline="0" dirty="0" smtClean="0"/>
                        <a:t> en cm.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esurer la longueur d’une ligne brisée en cm.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1" dirty="0" smtClean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onnaitre et utiliser notre monnaie</a:t>
                      </a:r>
                      <a:r>
                        <a:rPr lang="fr-FR" sz="1000" b="0" baseline="0" dirty="0" smtClean="0"/>
                        <a:t> : l’euro.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1" dirty="0" smtClean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l’heure sur une horloge à aiguilles.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+mj-lt"/>
              </a:rPr>
              <a:t>Au cours de cette période, 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00CC00"/>
                </a:solidFill>
                <a:latin typeface="+mj-lt"/>
              </a:rPr>
              <a:t>vert</a:t>
            </a:r>
            <a:r>
              <a:rPr lang="fr-FR" sz="1050" b="1" dirty="0" smtClean="0">
                <a:latin typeface="+mj-lt"/>
              </a:rPr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FF00"/>
                </a:solidFill>
                <a:latin typeface="+mj-lt"/>
              </a:rPr>
              <a:t>jaune</a:t>
            </a:r>
            <a:r>
              <a:rPr lang="fr-FR" sz="1050" b="1" dirty="0" smtClean="0">
                <a:latin typeface="+mj-lt"/>
              </a:rPr>
              <a:t> : </a:t>
            </a:r>
            <a:r>
              <a:rPr lang="fr-FR" sz="1050" b="1" dirty="0">
                <a:latin typeface="+mj-lt"/>
              </a:rPr>
              <a:t>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9900"/>
                </a:solidFill>
                <a:latin typeface="+mj-lt"/>
              </a:rPr>
              <a:t>orange</a:t>
            </a:r>
            <a:r>
              <a:rPr lang="fr-FR" sz="1050" b="1" dirty="0" smtClean="0">
                <a:latin typeface="+mj-lt"/>
              </a:rPr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0000"/>
                </a:solidFill>
                <a:latin typeface="+mj-lt"/>
              </a:rPr>
              <a:t>rouge</a:t>
            </a:r>
            <a:r>
              <a:rPr lang="fr-FR" sz="1050" b="1" dirty="0" smtClean="0">
                <a:latin typeface="+mj-lt"/>
              </a:rPr>
              <a:t> : je n’ai pas compris.</a:t>
            </a:r>
          </a:p>
          <a:p>
            <a:r>
              <a:rPr lang="fr-FR" sz="1050" b="1" dirty="0" smtClean="0">
                <a:latin typeface="+mj-lt"/>
              </a:rPr>
              <a:t>Pour chacune de ces compétences, j’ai droit à </a:t>
            </a:r>
            <a:r>
              <a:rPr lang="fr-FR" sz="1050" b="1" u="sng" dirty="0" smtClean="0">
                <a:latin typeface="+mj-lt"/>
              </a:rPr>
              <a:t>3 essais</a:t>
            </a:r>
            <a:r>
              <a:rPr lang="fr-FR" sz="1050" b="1" dirty="0" smtClean="0">
                <a:latin typeface="+mj-lt"/>
              </a:rPr>
              <a:t>.</a:t>
            </a:r>
            <a:endParaRPr lang="fr-FR" sz="1050" b="1" dirty="0">
              <a:latin typeface="+mj-lt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64036"/>
              </p:ext>
            </p:extLst>
          </p:nvPr>
        </p:nvGraphicFramePr>
        <p:xfrm>
          <a:off x="5097016" y="3429000"/>
          <a:ext cx="4608511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694559"/>
                <a:gridCol w="276394"/>
                <a:gridCol w="318779"/>
                <a:gridCol w="318779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oésie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sans</a:t>
                      </a:r>
                      <a:r>
                        <a:rPr lang="fr-FR" sz="1000" baseline="0" dirty="0" smtClean="0"/>
                        <a:t> erreur une poésie choisie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une deuxième poésie choisie</a:t>
                      </a:r>
                      <a:r>
                        <a:rPr lang="fr-FR" sz="1000" baseline="0" dirty="0" smtClean="0"/>
                        <a:t>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89828"/>
              </p:ext>
            </p:extLst>
          </p:nvPr>
        </p:nvGraphicFramePr>
        <p:xfrm>
          <a:off x="5097016" y="135485"/>
          <a:ext cx="4606429" cy="30957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0589"/>
                <a:gridCol w="3467785"/>
                <a:gridCol w="302685"/>
                <a:gridCol w="302685"/>
                <a:gridCol w="302685"/>
              </a:tblGrid>
              <a:tr h="125116"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61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Voc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hercher un</a:t>
                      </a:r>
                      <a:r>
                        <a:rPr lang="fr-FR" sz="1000" b="0" baseline="0" dirty="0" smtClean="0"/>
                        <a:t> mot dans le dictionnaire.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7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econnaitre les mots de la même famille.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Gram.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</a:t>
                      </a:r>
                      <a:r>
                        <a:rPr lang="fr-FR" sz="1000" b="0" baseline="0" dirty="0" smtClean="0"/>
                        <a:t> le nom dans la phrase.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</a:t>
                      </a:r>
                      <a:r>
                        <a:rPr lang="fr-FR" sz="1000" b="0" baseline="0" dirty="0" smtClean="0"/>
                        <a:t> le déterminant dans la phrase.</a:t>
                      </a:r>
                      <a:endParaRPr lang="fr-FR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</a:t>
                      </a:r>
                      <a:r>
                        <a:rPr lang="fr-FR" sz="1000" b="0" baseline="0" dirty="0" smtClean="0"/>
                        <a:t> l’adjectif qualificatif dans la phrase.</a:t>
                      </a:r>
                      <a:endParaRPr lang="fr-FR" sz="10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Conj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onjuguer les verbes en –ER au présent.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8617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u="none" dirty="0" smtClean="0"/>
                        <a:t>C</a:t>
                      </a:r>
                      <a:r>
                        <a:rPr lang="fr-FR" sz="1000" b="0" u="none" dirty="0" smtClean="0"/>
                        <a:t>onjuguer les verbes</a:t>
                      </a:r>
                      <a:r>
                        <a:rPr lang="fr-FR" sz="1000" b="0" u="none" baseline="0" dirty="0" smtClean="0"/>
                        <a:t> être et avoir au présent.</a:t>
                      </a:r>
                      <a:endParaRPr lang="fr-FR" sz="1000" b="1" u="none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8617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u="none" dirty="0" smtClean="0"/>
                        <a:t>C</a:t>
                      </a:r>
                      <a:r>
                        <a:rPr lang="fr-FR" sz="1000" b="0" u="none" dirty="0" smtClean="0"/>
                        <a:t>onjuguer les</a:t>
                      </a:r>
                      <a:r>
                        <a:rPr lang="fr-FR" sz="1000" b="0" u="none" baseline="0" dirty="0" smtClean="0"/>
                        <a:t> verbes en –ER et être et avoir au futur.</a:t>
                      </a:r>
                      <a:endParaRPr lang="fr-FR" sz="1000" b="0" u="none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050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Orth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les sons [an], [on], [d], [m], [n], [z</a:t>
                      </a:r>
                      <a:r>
                        <a:rPr lang="fr-FR" sz="1000" smtClean="0"/>
                        <a:t>],</a:t>
                      </a:r>
                      <a:r>
                        <a:rPr lang="fr-FR" sz="1000" baseline="0" smtClean="0"/>
                        <a:t> [s].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Réd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édiger un portrait.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onnaitre le genre policier</a:t>
                      </a:r>
                      <a:r>
                        <a:rPr lang="fr-FR" sz="1000" baseline="0" dirty="0" smtClean="0"/>
                        <a:t>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5097016" y="605405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Je m’engage à effectuer ces évaluations au cours de la période.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Signature de l’élève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24" name="Ellipse 23"/>
          <p:cNvSpPr/>
          <p:nvPr/>
        </p:nvSpPr>
        <p:spPr>
          <a:xfrm rot="20589023">
            <a:off x="8252551" y="5951386"/>
            <a:ext cx="1540817" cy="6526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8410892" y="5954566"/>
            <a:ext cx="1224136" cy="6463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8503">
            <a:off x="6671759" y="4855931"/>
            <a:ext cx="1838766" cy="124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02863"/>
            <a:ext cx="4434645" cy="235458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la période 4,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46885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325965"/>
              </p:ext>
            </p:extLst>
          </p:nvPr>
        </p:nvGraphicFramePr>
        <p:xfrm>
          <a:off x="215512" y="2636912"/>
          <a:ext cx="4545098" cy="36605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2992"/>
                <a:gridCol w="3384376"/>
                <a:gridCol w="295910"/>
                <a:gridCol w="295910"/>
                <a:gridCol w="295910"/>
              </a:tblGrid>
              <a:tr h="13950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Num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crire en chiffres et en lettres des nombres &lt; 1000.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lacer</a:t>
                      </a:r>
                      <a:r>
                        <a:rPr lang="fr-FR" sz="1000" b="0" baseline="0" dirty="0" smtClean="0"/>
                        <a:t> des nombres &lt; 1000 sur une ligne graduée.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Calc.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onnaitre les tables de multiplication jusqu’à 5.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ultiplier par 10 ou par 100.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des différences en ligne ou par soustraction posée en colonnes.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T</a:t>
                      </a:r>
                      <a:r>
                        <a:rPr lang="fr-FR" sz="1000" b="0" dirty="0" smtClean="0"/>
                        <a:t>rouver le nombre de parts dans un problème de partage par 2 ou par 5.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Géom.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econnaitre un angle droit à l’aide d’un gabarit.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onstruire un triangle à l’aide de la règle.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eproduire</a:t>
                      </a:r>
                      <a:r>
                        <a:rPr lang="fr-FR" sz="1000" b="0" baseline="0" dirty="0" smtClean="0"/>
                        <a:t> une figure sur quadrillage.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Mes.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l’heure sur une horloge : heures entières, heures et demie,</a:t>
                      </a:r>
                      <a:r>
                        <a:rPr lang="fr-FR" sz="1000" b="0" baseline="0" dirty="0" smtClean="0"/>
                        <a:t> heure et quart.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1" dirty="0" smtClean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omparer des</a:t>
                      </a:r>
                      <a:r>
                        <a:rPr lang="fr-FR" sz="1000" b="0" baseline="0" dirty="0" smtClean="0"/>
                        <a:t> longueurs exprimées en cm et des longueurs exprimées en m et cm.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+mj-lt"/>
              </a:rPr>
              <a:t>Au cours de cette période, 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00CC00"/>
                </a:solidFill>
                <a:latin typeface="+mj-lt"/>
              </a:rPr>
              <a:t>vert</a:t>
            </a:r>
            <a:r>
              <a:rPr lang="fr-FR" sz="1050" b="1" dirty="0" smtClean="0">
                <a:latin typeface="+mj-lt"/>
              </a:rPr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FF00"/>
                </a:solidFill>
                <a:latin typeface="+mj-lt"/>
              </a:rPr>
              <a:t>jaune</a:t>
            </a:r>
            <a:r>
              <a:rPr lang="fr-FR" sz="1050" b="1" dirty="0" smtClean="0">
                <a:latin typeface="+mj-lt"/>
              </a:rPr>
              <a:t> : </a:t>
            </a:r>
            <a:r>
              <a:rPr lang="fr-FR" sz="1050" b="1" dirty="0">
                <a:latin typeface="+mj-lt"/>
              </a:rPr>
              <a:t>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9900"/>
                </a:solidFill>
                <a:latin typeface="+mj-lt"/>
              </a:rPr>
              <a:t>orange</a:t>
            </a:r>
            <a:r>
              <a:rPr lang="fr-FR" sz="1050" b="1" dirty="0" smtClean="0">
                <a:latin typeface="+mj-lt"/>
              </a:rPr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0000"/>
                </a:solidFill>
                <a:latin typeface="+mj-lt"/>
              </a:rPr>
              <a:t>rouge</a:t>
            </a:r>
            <a:r>
              <a:rPr lang="fr-FR" sz="1050" b="1" dirty="0" smtClean="0">
                <a:latin typeface="+mj-lt"/>
              </a:rPr>
              <a:t> : je n’ai pas compris.</a:t>
            </a:r>
          </a:p>
          <a:p>
            <a:r>
              <a:rPr lang="fr-FR" sz="1050" b="1" dirty="0" smtClean="0">
                <a:latin typeface="+mj-lt"/>
              </a:rPr>
              <a:t>Pour chacune de ces compétences, j’ai droit à </a:t>
            </a:r>
            <a:r>
              <a:rPr lang="fr-FR" sz="1050" b="1" u="sng" dirty="0" smtClean="0">
                <a:latin typeface="+mj-lt"/>
              </a:rPr>
              <a:t>3 essais</a:t>
            </a:r>
            <a:r>
              <a:rPr lang="fr-FR" sz="1050" b="1" dirty="0" smtClean="0">
                <a:latin typeface="+mj-lt"/>
              </a:rPr>
              <a:t>.</a:t>
            </a:r>
            <a:endParaRPr lang="fr-FR" sz="1050" b="1" dirty="0">
              <a:latin typeface="+mj-lt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13816"/>
              </p:ext>
            </p:extLst>
          </p:nvPr>
        </p:nvGraphicFramePr>
        <p:xfrm>
          <a:off x="5097016" y="3284984"/>
          <a:ext cx="4608511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694559"/>
                <a:gridCol w="276394"/>
                <a:gridCol w="318779"/>
                <a:gridCol w="318779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oésie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sans</a:t>
                      </a:r>
                      <a:r>
                        <a:rPr lang="fr-FR" sz="1000" baseline="0" dirty="0" smtClean="0"/>
                        <a:t> erreur une poésie choisie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une deuxième poésie choisie</a:t>
                      </a:r>
                      <a:r>
                        <a:rPr lang="fr-FR" sz="1000" baseline="0" dirty="0" smtClean="0"/>
                        <a:t>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66852"/>
              </p:ext>
            </p:extLst>
          </p:nvPr>
        </p:nvGraphicFramePr>
        <p:xfrm>
          <a:off x="5097016" y="135485"/>
          <a:ext cx="4606429" cy="30676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0589"/>
                <a:gridCol w="3467785"/>
                <a:gridCol w="302685"/>
                <a:gridCol w="302685"/>
                <a:gridCol w="302685"/>
              </a:tblGrid>
              <a:tr h="125116"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899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Voc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T</a:t>
                      </a:r>
                      <a:r>
                        <a:rPr lang="fr-FR" sz="1000" b="0" dirty="0" smtClean="0"/>
                        <a:t>rouver un mot </a:t>
                      </a:r>
                      <a:r>
                        <a:rPr lang="fr-FR" sz="1000" b="0" smtClean="0"/>
                        <a:t>de même sens </a:t>
                      </a:r>
                      <a:r>
                        <a:rPr lang="fr-FR" sz="1000" b="0" dirty="0" smtClean="0"/>
                        <a:t>pour un adjectif ou un verbe.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Gram.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 le genre du</a:t>
                      </a:r>
                      <a:r>
                        <a:rPr lang="fr-FR" sz="1000" b="0" baseline="0" dirty="0" smtClean="0"/>
                        <a:t> nom : masculin ou féminin.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 le nombre du nom : singulier ou pluriel.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208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Conj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onjuguer les verbes en –ER à l’imparfait.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82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Conjuguer</a:t>
                      </a:r>
                      <a:r>
                        <a:rPr lang="fr-FR" sz="1000" baseline="0" dirty="0" smtClean="0"/>
                        <a:t> les verbes être et avoir à l’imparfait.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8617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Orth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crire le </a:t>
                      </a:r>
                      <a:r>
                        <a:rPr lang="fr-FR" sz="1000" dirty="0" smtClean="0"/>
                        <a:t>féminin des noms.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2371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 pluriel des noms.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23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A</a:t>
                      </a:r>
                      <a:r>
                        <a:rPr lang="fr-FR" sz="1000" dirty="0" smtClean="0"/>
                        <a:t>ccorder en genre</a:t>
                      </a:r>
                      <a:r>
                        <a:rPr lang="fr-FR" sz="1000" baseline="0" dirty="0" smtClean="0"/>
                        <a:t> et en nombre le groupe nominal.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les sons [è], [f], [v], [in], [b], [g].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Réd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édiger</a:t>
                      </a:r>
                      <a:r>
                        <a:rPr lang="fr-FR" sz="1000" baseline="0" dirty="0" smtClean="0"/>
                        <a:t> un dialogue.</a:t>
                      </a: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onnaitre le genre de la bande</a:t>
                      </a:r>
                      <a:r>
                        <a:rPr lang="fr-FR" sz="1000" baseline="0" dirty="0" smtClean="0"/>
                        <a:t> dessinée.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5097016" y="605405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Je m’engage à effectuer ces évaluations au cours de la période.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Signature de l’élève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24" name="Ellipse 23"/>
          <p:cNvSpPr/>
          <p:nvPr/>
        </p:nvSpPr>
        <p:spPr>
          <a:xfrm rot="20589023">
            <a:off x="8252551" y="5942557"/>
            <a:ext cx="1540817" cy="6526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8410892" y="5945737"/>
            <a:ext cx="1224136" cy="6463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418" y="4689140"/>
            <a:ext cx="1091934" cy="136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0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02863"/>
            <a:ext cx="4434645" cy="235458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la période 5,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46885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9102"/>
              </p:ext>
            </p:extLst>
          </p:nvPr>
        </p:nvGraphicFramePr>
        <p:xfrm>
          <a:off x="215512" y="2636912"/>
          <a:ext cx="4545098" cy="40836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72992"/>
                <a:gridCol w="3384376"/>
                <a:gridCol w="295910"/>
                <a:gridCol w="295910"/>
                <a:gridCol w="295910"/>
              </a:tblGrid>
              <a:tr h="13950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Num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crire en chiffres et en lettres des nombres &lt; 1000.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lacer</a:t>
                      </a:r>
                      <a:r>
                        <a:rPr lang="fr-FR" sz="1000" b="0" baseline="0" dirty="0" smtClean="0"/>
                        <a:t> des nombres &lt; 1000 sur une ligne graduée.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Calc.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onnaitre les tables de multiplication jusqu’à 5, la multiplication par 10, 100.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ultiplier un</a:t>
                      </a:r>
                      <a:r>
                        <a:rPr lang="fr-FR" sz="1000" b="0" baseline="0" dirty="0" smtClean="0"/>
                        <a:t> nombre à deux chiffres par un nombre à un chiffre.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A</a:t>
                      </a:r>
                      <a:r>
                        <a:rPr lang="fr-FR" sz="1000" b="0" dirty="0" smtClean="0"/>
                        <a:t>jouter ou retrancher</a:t>
                      </a:r>
                      <a:r>
                        <a:rPr lang="fr-FR" sz="1000" b="0" baseline="0" dirty="0" smtClean="0"/>
                        <a:t> un nombre entier de dizaines ou de centaines.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des doubles et des moitiés.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24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U</a:t>
                      </a:r>
                      <a:r>
                        <a:rPr lang="fr-FR" sz="1000" b="0" dirty="0" smtClean="0"/>
                        <a:t>tiliser</a:t>
                      </a:r>
                      <a:r>
                        <a:rPr lang="fr-FR" sz="1000" b="0" baseline="0" dirty="0" smtClean="0"/>
                        <a:t> la technique opératoire de la soustraction.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Géom.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éterminer</a:t>
                      </a:r>
                      <a:r>
                        <a:rPr lang="fr-FR" sz="1000" b="0" baseline="0" dirty="0" smtClean="0"/>
                        <a:t> l’axe de symétrie d’une figure.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9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ompléter une figure par symétrie sur papier quadrillé.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dirty="0" smtClean="0"/>
                        <a:t>Mes.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l’heure sur une horloge : heures entières, heures et demie,</a:t>
                      </a:r>
                      <a:r>
                        <a:rPr lang="fr-FR" sz="1000" b="0" baseline="0" dirty="0" smtClean="0"/>
                        <a:t> heure et quart.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ompléter</a:t>
                      </a:r>
                      <a:r>
                        <a:rPr lang="fr-FR" sz="1000" b="0" baseline="0" dirty="0" smtClean="0"/>
                        <a:t> des expressions de mesure de longueur et de masse avec des unités adéquates.</a:t>
                      </a:r>
                      <a:endParaRPr lang="fr-FR" sz="10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06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1" dirty="0" smtClean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éterminer une</a:t>
                      </a:r>
                      <a:r>
                        <a:rPr lang="fr-FR" sz="1000" b="0" baseline="0" dirty="0" smtClean="0"/>
                        <a:t> durée connaissant deux horaires.</a:t>
                      </a:r>
                      <a:endParaRPr lang="fr-FR" sz="10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latin typeface="+mj-lt"/>
              </a:rPr>
              <a:t>Au cours de cette période, 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00CC00"/>
                </a:solidFill>
                <a:latin typeface="+mj-lt"/>
              </a:rPr>
              <a:t>vert</a:t>
            </a:r>
            <a:r>
              <a:rPr lang="fr-FR" sz="1050" b="1" dirty="0" smtClean="0">
                <a:latin typeface="+mj-lt"/>
              </a:rPr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FF00"/>
                </a:solidFill>
                <a:latin typeface="+mj-lt"/>
              </a:rPr>
              <a:t>jaune</a:t>
            </a:r>
            <a:r>
              <a:rPr lang="fr-FR" sz="1050" b="1" dirty="0" smtClean="0">
                <a:latin typeface="+mj-lt"/>
              </a:rPr>
              <a:t> : </a:t>
            </a:r>
            <a:r>
              <a:rPr lang="fr-FR" sz="1050" b="1" dirty="0">
                <a:latin typeface="+mj-lt"/>
              </a:rPr>
              <a:t>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9900"/>
                </a:solidFill>
                <a:latin typeface="+mj-lt"/>
              </a:rPr>
              <a:t>orange</a:t>
            </a:r>
            <a:r>
              <a:rPr lang="fr-FR" sz="1050" b="1" dirty="0" smtClean="0">
                <a:latin typeface="+mj-lt"/>
              </a:rPr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 smtClean="0">
                <a:latin typeface="+mj-lt"/>
              </a:rPr>
              <a:t>Une case en </a:t>
            </a:r>
            <a:r>
              <a:rPr lang="fr-FR" sz="1050" b="1" dirty="0" smtClean="0">
                <a:solidFill>
                  <a:srgbClr val="FF0000"/>
                </a:solidFill>
                <a:latin typeface="+mj-lt"/>
              </a:rPr>
              <a:t>rouge</a:t>
            </a:r>
            <a:r>
              <a:rPr lang="fr-FR" sz="1050" b="1" dirty="0" smtClean="0">
                <a:latin typeface="+mj-lt"/>
              </a:rPr>
              <a:t> : je n’ai pas compris.</a:t>
            </a:r>
          </a:p>
          <a:p>
            <a:r>
              <a:rPr lang="fr-FR" sz="1050" b="1" dirty="0" smtClean="0">
                <a:latin typeface="+mj-lt"/>
              </a:rPr>
              <a:t>Pour chacune de ces compétences, j’ai droit à </a:t>
            </a:r>
            <a:r>
              <a:rPr lang="fr-FR" sz="1050" b="1" u="sng" dirty="0" smtClean="0">
                <a:latin typeface="+mj-lt"/>
              </a:rPr>
              <a:t>3 essais</a:t>
            </a:r>
            <a:r>
              <a:rPr lang="fr-FR" sz="1050" b="1" dirty="0" smtClean="0">
                <a:latin typeface="+mj-lt"/>
              </a:rPr>
              <a:t>.</a:t>
            </a:r>
            <a:endParaRPr lang="fr-FR" sz="1050" b="1" dirty="0">
              <a:latin typeface="+mj-lt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59215"/>
              </p:ext>
            </p:extLst>
          </p:nvPr>
        </p:nvGraphicFramePr>
        <p:xfrm>
          <a:off x="5097016" y="2849488"/>
          <a:ext cx="4608511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694559"/>
                <a:gridCol w="276394"/>
                <a:gridCol w="318779"/>
                <a:gridCol w="318779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oésie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tx2"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sans</a:t>
                      </a:r>
                      <a:r>
                        <a:rPr lang="fr-FR" sz="1000" baseline="0" dirty="0" smtClean="0"/>
                        <a:t> erreur une poésie choisie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ire une deuxième poésie choisie</a:t>
                      </a:r>
                      <a:r>
                        <a:rPr lang="fr-FR" sz="1000" baseline="0" dirty="0" smtClean="0"/>
                        <a:t> dans une liste proposée en faisant attention de bien articuler, de mettre l’intonation et de ne pas aller trop vite.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76053"/>
              </p:ext>
            </p:extLst>
          </p:nvPr>
        </p:nvGraphicFramePr>
        <p:xfrm>
          <a:off x="5097016" y="135485"/>
          <a:ext cx="4606429" cy="241304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230589"/>
                <a:gridCol w="3467785"/>
                <a:gridCol w="302685"/>
                <a:gridCol w="302685"/>
                <a:gridCol w="302685"/>
              </a:tblGrid>
              <a:tr h="125116"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899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Voc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T</a:t>
                      </a:r>
                      <a:r>
                        <a:rPr lang="fr-FR" sz="1000" b="0" dirty="0" smtClean="0"/>
                        <a:t>rouver un mot de sens opposé pour un adjectif ou un verbe.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smtClean="0"/>
                        <a:t>Gram.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odifier le sens d’un verbe en ajoutant un adverbe.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Conj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onjuguer les verbes en en</a:t>
                      </a:r>
                      <a:r>
                        <a:rPr lang="fr-FR" sz="1000" baseline="0" dirty="0" smtClean="0"/>
                        <a:t> –ER à l’imparfait.</a:t>
                      </a:r>
                      <a:endParaRPr lang="fr-FR" sz="10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640">
                <a:tc vMerge="1">
                  <a:txBody>
                    <a:bodyPr/>
                    <a:lstStyle/>
                    <a:p>
                      <a:pPr algn="ctr"/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Conjuguer </a:t>
                      </a:r>
                      <a:r>
                        <a:rPr lang="fr-FR" sz="1000" smtClean="0"/>
                        <a:t>les verbes</a:t>
                      </a:r>
                      <a:r>
                        <a:rPr lang="fr-FR" sz="1000" baseline="0" smtClean="0"/>
                        <a:t> </a:t>
                      </a:r>
                      <a:r>
                        <a:rPr lang="fr-FR" sz="1000" baseline="0" dirty="0" smtClean="0"/>
                        <a:t>être et avoir à l’imparfait.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416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Orth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les sons [j], [</a:t>
                      </a:r>
                      <a:r>
                        <a:rPr lang="fr-FR" sz="1000" dirty="0" err="1" smtClean="0"/>
                        <a:t>ch</a:t>
                      </a:r>
                      <a:r>
                        <a:rPr lang="fr-FR" sz="1000" dirty="0" smtClean="0"/>
                        <a:t>], [</a:t>
                      </a:r>
                      <a:r>
                        <a:rPr lang="fr-FR" sz="1000" dirty="0" err="1" smtClean="0"/>
                        <a:t>gn</a:t>
                      </a:r>
                      <a:r>
                        <a:rPr lang="fr-FR" sz="1000" dirty="0" smtClean="0"/>
                        <a:t>], [</a:t>
                      </a:r>
                      <a:r>
                        <a:rPr lang="fr-FR" sz="1000" dirty="0" err="1" smtClean="0"/>
                        <a:t>ui</a:t>
                      </a:r>
                      <a:r>
                        <a:rPr lang="fr-FR" sz="1000" dirty="0" smtClean="0"/>
                        <a:t>], [</a:t>
                      </a:r>
                      <a:r>
                        <a:rPr lang="fr-FR" sz="1000" dirty="0" err="1" smtClean="0"/>
                        <a:t>ill</a:t>
                      </a:r>
                      <a:r>
                        <a:rPr lang="fr-FR" sz="1000" dirty="0" smtClean="0"/>
                        <a:t>].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i="1" dirty="0" err="1" smtClean="0"/>
                        <a:t>Réd</a:t>
                      </a:r>
                      <a:r>
                        <a:rPr lang="fr-FR" sz="1000" b="1" i="1" dirty="0" smtClean="0"/>
                        <a:t>.</a:t>
                      </a:r>
                      <a:endParaRPr lang="fr-FR" sz="1000" b="1" i="1" dirty="0"/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édiger un carnet de voyage.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86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onnaitre le genre</a:t>
                      </a:r>
                      <a:r>
                        <a:rPr lang="fr-FR" sz="1000" baseline="0" dirty="0" smtClean="0"/>
                        <a:t> du théâtre.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5097016" y="605405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Je m’engage à effectuer ces évaluations au cours de la période. 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Signature de l’élève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 :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24" name="Ellipse 23"/>
          <p:cNvSpPr/>
          <p:nvPr/>
        </p:nvSpPr>
        <p:spPr>
          <a:xfrm rot="20589023">
            <a:off x="8252551" y="5942557"/>
            <a:ext cx="1540817" cy="6526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8410892" y="5945737"/>
            <a:ext cx="1224136" cy="64633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2"/>
          <a:stretch/>
        </p:blipFill>
        <p:spPr>
          <a:xfrm>
            <a:off x="6825208" y="4367695"/>
            <a:ext cx="1728192" cy="13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75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1952</Words>
  <Application>Microsoft Office PowerPoint</Application>
  <PresentationFormat>Format A4 (210 x 297 mm)</PresentationFormat>
  <Paragraphs>230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Mysticlolly</cp:lastModifiedBy>
  <cp:revision>67</cp:revision>
  <dcterms:created xsi:type="dcterms:W3CDTF">2013-07-03T11:15:04Z</dcterms:created>
  <dcterms:modified xsi:type="dcterms:W3CDTF">2018-07-31T15:03:44Z</dcterms:modified>
</cp:coreProperties>
</file>