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61" r:id="rId9"/>
    <p:sldId id="271" r:id="rId10"/>
    <p:sldId id="272" r:id="rId11"/>
  </p:sldIdLst>
  <p:sldSz cx="6858000" cy="9906000" type="A4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2304" y="31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1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41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5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52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41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91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23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51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 userDrawn="1"/>
        </p:nvSpPr>
        <p:spPr>
          <a:xfrm>
            <a:off x="5062034" y="969450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http://www.mysticlolly-leblog.fr	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 rot="16200000">
            <a:off x="6013884" y="9113552"/>
            <a:ext cx="15121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http://www.mysticlolly.fr</a:t>
            </a:r>
            <a:endParaRPr lang="fr-FR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8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50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67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8CE88-9D50-4577-802E-EC1C1C9602E1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84F9A-7137-4135-BA9C-C426CAAF1C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73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relle.org/cdi/3-animaux/digest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4" y="2656006"/>
            <a:ext cx="2455592" cy="2664294"/>
          </a:xfrm>
          <a:prstGeom prst="rect">
            <a:avLst/>
          </a:prstGeom>
        </p:spPr>
      </p:pic>
      <p:sp>
        <p:nvSpPr>
          <p:cNvPr id="5" name="Rectangle 3"/>
          <p:cNvSpPr/>
          <p:nvPr/>
        </p:nvSpPr>
        <p:spPr>
          <a:xfrm>
            <a:off x="0" y="0"/>
            <a:ext cx="6858000" cy="1280592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35700" y="110131"/>
            <a:ext cx="1061051" cy="104688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 rot="20976963">
            <a:off x="97925" y="162377"/>
            <a:ext cx="1156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Cycle 3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  <p:sp>
        <p:nvSpPr>
          <p:cNvPr id="8" name="Espace réservé du texte 13"/>
          <p:cNvSpPr txBox="1">
            <a:spLocks/>
          </p:cNvSpPr>
          <p:nvPr/>
        </p:nvSpPr>
        <p:spPr>
          <a:xfrm>
            <a:off x="1207560" y="-99417"/>
            <a:ext cx="5650440" cy="61081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fr-FR"/>
            </a:defPPr>
            <a:lvl1pPr marL="0" indent="0" algn="l" defTabSz="914400" rtl="0" eaLnBrk="1" latinLnBrk="0" hangingPunct="1">
              <a:buNone/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dirty="0" smtClean="0"/>
              <a:t>Plan de travail</a:t>
            </a:r>
          </a:p>
          <a:p>
            <a:pPr algn="ctr"/>
            <a:r>
              <a:rPr lang="fr-FR" sz="3600" dirty="0" smtClean="0"/>
              <a:t>Sciences - </a:t>
            </a:r>
            <a:r>
              <a:rPr lang="fr-FR" sz="3600" dirty="0" smtClean="0">
                <a:solidFill>
                  <a:srgbClr val="FF0000"/>
                </a:solidFill>
              </a:rPr>
              <a:t>Correction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32656" y="8697416"/>
            <a:ext cx="2880320" cy="10081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32656" y="876942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andine" pitchFamily="2" charset="0"/>
              </a:rPr>
              <a:t>Nom du scientifique </a:t>
            </a:r>
            <a:r>
              <a:rPr lang="fr-FR" sz="1200" dirty="0" smtClean="0">
                <a:latin typeface="Amandine" pitchFamily="2" charset="0"/>
              </a:rPr>
              <a:t>:</a:t>
            </a:r>
          </a:p>
          <a:p>
            <a:r>
              <a:rPr lang="fr-FR" sz="2400" dirty="0" smtClean="0">
                <a:latin typeface="Amandine" pitchFamily="2" charset="0"/>
              </a:rPr>
              <a:t>______________</a:t>
            </a:r>
            <a:endParaRPr lang="fr-FR" sz="2400" dirty="0">
              <a:latin typeface="Amandine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35700" y="2072680"/>
            <a:ext cx="6605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rPr>
              <a:t>Pars avec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rPr>
              <a:t>Mystik’s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a's Scribblings ~" pitchFamily="2" charset="0"/>
              </a:rPr>
              <a:t> le scientifique à la découverte de la digestion 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a's Scribblings ~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28" y="3584848"/>
            <a:ext cx="3717032" cy="464629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61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65276" y="2492275"/>
            <a:ext cx="9834215" cy="490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3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3881239" y="632520"/>
            <a:ext cx="2664296" cy="17281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115566"/>
            <a:ext cx="1844822" cy="145977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3881239" y="632520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>
                <a:latin typeface="Amandine" pitchFamily="2" charset="0"/>
              </a:rPr>
              <a:t>Objectif</a:t>
            </a:r>
            <a:r>
              <a:rPr lang="fr-FR" dirty="0" smtClean="0">
                <a:latin typeface="Amandine" pitchFamily="2" charset="0"/>
              </a:rPr>
              <a:t> : </a:t>
            </a:r>
          </a:p>
          <a:p>
            <a:pPr algn="just"/>
            <a:r>
              <a:rPr lang="fr-FR" dirty="0">
                <a:latin typeface="Amandine" pitchFamily="2" charset="0"/>
              </a:rPr>
              <a:t>Découvrir le trajet des aliments dans le tube digestif et les différentes transformations subies par les aliments.</a:t>
            </a:r>
          </a:p>
        </p:txBody>
      </p:sp>
      <p:sp>
        <p:nvSpPr>
          <p:cNvPr id="5" name="Bulle ronde 4"/>
          <p:cNvSpPr/>
          <p:nvPr/>
        </p:nvSpPr>
        <p:spPr>
          <a:xfrm>
            <a:off x="116632" y="115566"/>
            <a:ext cx="1728192" cy="1237034"/>
          </a:xfrm>
          <a:prstGeom prst="wedgeEllipseCallout">
            <a:avLst>
              <a:gd name="adj1" fmla="val 77272"/>
              <a:gd name="adj2" fmla="val 5251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88640" y="204664"/>
            <a:ext cx="15841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 smtClean="0">
                <a:latin typeface="Cursive standard" pitchFamily="2" charset="0"/>
              </a:rPr>
              <a:t>Bonjour petit </a:t>
            </a:r>
          </a:p>
          <a:p>
            <a:pPr algn="ctr"/>
            <a:r>
              <a:rPr lang="fr-FR" sz="1300" dirty="0" smtClean="0">
                <a:latin typeface="Cursive standard" pitchFamily="2" charset="0"/>
              </a:rPr>
              <a:t>scientifique ! Partons à la découverte de notre digestion !</a:t>
            </a:r>
            <a:endParaRPr lang="fr-FR" sz="1300" dirty="0">
              <a:latin typeface="Cursive standard" pitchFamily="2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88479" y="1931313"/>
            <a:ext cx="360040" cy="461665"/>
            <a:chOff x="116632" y="1352600"/>
            <a:chExt cx="360040" cy="461665"/>
          </a:xfrm>
        </p:grpSpPr>
        <p:sp>
          <p:nvSpPr>
            <p:cNvPr id="8" name="Ellipse 7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1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448519" y="2086362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Introduction interactive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88478" y="2515761"/>
            <a:ext cx="661196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Découvre le livre animé qui raconte la digestion sous forme d’une petite histoire. Pour cela, rends-toi à l’adresse suivante sur ton navigateur internet :</a:t>
            </a:r>
          </a:p>
          <a:p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ctr"/>
            <a:r>
              <a:rPr lang="fr-F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" pitchFamily="2" charset="0"/>
                <a:ea typeface="Andika" pitchFamily="2" charset="0"/>
                <a:cs typeface="Andika" pitchFamily="2" charset="0"/>
                <a:hlinkClick r:id="rId3"/>
              </a:rPr>
              <a:t>http://marelle.org/cdi/3-animaux/digestion</a:t>
            </a:r>
            <a:endParaRPr lang="fr-F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ctr"/>
            <a:endParaRPr lang="fr-FR" sz="1200" b="1" dirty="0">
              <a:solidFill>
                <a:schemeClr val="tx1">
                  <a:lumMod val="65000"/>
                  <a:lumOff val="35000"/>
                </a:schemeClr>
              </a:solidFill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ndika" pitchFamily="2" charset="0"/>
                <a:ea typeface="Andika" pitchFamily="2" charset="0"/>
                <a:cs typeface="Andika" pitchFamily="2" charset="0"/>
              </a:rPr>
              <a:t>b.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 présent, complète la légende du système digestif.</a:t>
            </a: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	</a:t>
            </a:r>
          </a:p>
          <a:p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	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Titre du schéma : </a:t>
            </a:r>
            <a:r>
              <a:rPr lang="fr-FR" sz="1200" b="1" dirty="0" smtClean="0">
                <a:solidFill>
                  <a:srgbClr val="FF0000"/>
                </a:solidFill>
                <a:latin typeface="Andika" pitchFamily="2" charset="0"/>
                <a:ea typeface="Andika" pitchFamily="2" charset="0"/>
                <a:cs typeface="Andika" pitchFamily="2" charset="0"/>
              </a:rPr>
              <a:t>Schéma de l’appareil digestif</a:t>
            </a: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Indique par des flèches le trajet des aliments dans le corps.</a:t>
            </a: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 quoi sert l’appareil digestif ?</a:t>
            </a: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solidFill>
                  <a:srgbClr val="FF0000"/>
                </a:solidFill>
                <a:latin typeface="Andika" pitchFamily="2" charset="0"/>
                <a:ea typeface="Andika" pitchFamily="2" charset="0"/>
                <a:cs typeface="Andika" pitchFamily="2" charset="0"/>
              </a:rPr>
              <a:t>L’appareil digestif transforme les aliments pour qu’ils fournissent de l’énergie à tout le corps.</a:t>
            </a:r>
            <a:endParaRPr lang="fr-FR" sz="1200" b="1" dirty="0">
              <a:solidFill>
                <a:srgbClr val="FF0000"/>
              </a:solidFill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11" name="Image 10" descr="Capture d’écra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" r="4322"/>
          <a:stretch/>
        </p:blipFill>
        <p:spPr>
          <a:xfrm>
            <a:off x="280393" y="3728863"/>
            <a:ext cx="6265142" cy="401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88479" y="-15552"/>
            <a:ext cx="360040" cy="461665"/>
            <a:chOff x="116632" y="1352600"/>
            <a:chExt cx="360040" cy="461665"/>
          </a:xfrm>
        </p:grpSpPr>
        <p:sp>
          <p:nvSpPr>
            <p:cNvPr id="3" name="Ellipse 2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2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448519" y="139497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 rôle des organes dans la digestion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8478" y="568896"/>
            <a:ext cx="6611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Voici la liste des organes par lesquels passent les aliments que nous consommons. Nomme-les et indique pour chacun d’eux la transformation que les aliments </a:t>
            </a:r>
            <a:r>
              <a:rPr lang="fr-FR" sz="1200" smtClean="0">
                <a:latin typeface="Andika" pitchFamily="2" charset="0"/>
                <a:ea typeface="Andika" pitchFamily="2" charset="0"/>
                <a:cs typeface="Andika" pitchFamily="2" charset="0"/>
              </a:rPr>
              <a:t>y subissent.</a:t>
            </a:r>
            <a:r>
              <a:rPr lang="fr-FR" sz="1200" b="1" smtClean="0">
                <a:latin typeface="Andika" pitchFamily="2" charset="0"/>
                <a:ea typeface="Andika" pitchFamily="2" charset="0"/>
                <a:cs typeface="Andika" pitchFamily="2" charset="0"/>
              </a:rPr>
              <a:t> 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79" y="1136575"/>
            <a:ext cx="1375205" cy="170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342" y="1116122"/>
            <a:ext cx="1944216" cy="156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50" y="4304928"/>
            <a:ext cx="1444464" cy="156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939" y="4274443"/>
            <a:ext cx="1579022" cy="156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9467" y="7329264"/>
            <a:ext cx="660097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b.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Quel est le rôle de l’œsophage ? Quelle est sa longueur ?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solidFill>
                  <a:srgbClr val="FF0000"/>
                </a:solidFill>
                <a:latin typeface="Andika" pitchFamily="2" charset="0"/>
                <a:ea typeface="Andika" pitchFamily="2" charset="0"/>
                <a:cs typeface="Andika" pitchFamily="2" charset="0"/>
              </a:rPr>
              <a:t>L’œsophage fait descendre les aliments jusqu’à l’estomac sous l’action de ses muscles. Il mesure environ 20 cm.</a:t>
            </a: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Qu’est-ce qu’un suc digestif ?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solidFill>
                  <a:srgbClr val="FF0000"/>
                </a:solidFill>
                <a:latin typeface="Andika" pitchFamily="2" charset="0"/>
                <a:ea typeface="Andika" pitchFamily="2" charset="0"/>
                <a:cs typeface="Andika" pitchFamily="2" charset="0"/>
              </a:rPr>
              <a:t>C’est un liquide produit par l’organisme qui contient des enzymes (sortes de ciseaux microscopiques).</a:t>
            </a:r>
            <a:endParaRPr lang="fr-FR" sz="1200" b="1" dirty="0">
              <a:solidFill>
                <a:srgbClr val="FF0000"/>
              </a:solidFill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Quelle est l’action de ce suc digestif sur les aliments ?</a:t>
            </a: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solidFill>
                  <a:srgbClr val="FF0000"/>
                </a:solidFill>
                <a:latin typeface="Andika" pitchFamily="2" charset="0"/>
                <a:ea typeface="Andika" pitchFamily="2" charset="0"/>
                <a:cs typeface="Andika" pitchFamily="2" charset="0"/>
              </a:rPr>
              <a:t>Il découpe les aliments en fragments plus petits.</a:t>
            </a:r>
            <a:endParaRPr lang="fr-FR" sz="1200" b="1" dirty="0">
              <a:solidFill>
                <a:srgbClr val="FF0000"/>
              </a:solidFill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7578" y="2792760"/>
            <a:ext cx="2885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La bouche : les dents écrasent, découpent, déchirent les aliments, la salive les transforme chimiquement.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529751" y="2792760"/>
            <a:ext cx="2885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L’estomac : il brasse les aliments et les transforme en bouillie : la chyme ou bol alimentaire.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98782" y="6105128"/>
            <a:ext cx="2885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L’intestin grêle : il décompose la bouillie en nutriments qui passent alors dans le sang.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529751" y="6105128"/>
            <a:ext cx="28853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Le gros intestin ou côlon : il transforme les aliments non digérés en déchets grâce aux bactéries puis les évacue par l’anus sous forme d’excréments.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467" y="128464"/>
            <a:ext cx="6600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Cite les deux organes de l’appareil digestif dans lesquels les aliments ne passent pas. Pour chacun d’eux, explique leur rôle :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49815" r="60678" b="15912"/>
          <a:stretch/>
        </p:blipFill>
        <p:spPr>
          <a:xfrm>
            <a:off x="188640" y="776536"/>
            <a:ext cx="1763986" cy="823664"/>
          </a:xfrm>
          <a:prstGeom prst="rect">
            <a:avLst/>
          </a:prstGeom>
          <a:ln w="19050">
            <a:noFill/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49815" r="60678" b="15912"/>
          <a:stretch/>
        </p:blipFill>
        <p:spPr>
          <a:xfrm>
            <a:off x="188640" y="1817018"/>
            <a:ext cx="1763986" cy="823664"/>
          </a:xfrm>
          <a:prstGeom prst="rect">
            <a:avLst/>
          </a:prstGeom>
          <a:ln w="19050">
            <a:noFill/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2276872" y="962943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Il produit des sucs pancréatiques envoyés dans l’intestin grêle pour décomposer les lipides, les protéines et les glucides en nutriments.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76872" y="200735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Il produit un liquide, la bile, qui facilite la digestion des graisses. Il trie aussi ce qui doit passer ou non dans le sang.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467" y="3008784"/>
            <a:ext cx="6600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f.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Dans quel organe les nutriments passent-ils du tube digestif dans le sang ? Entoure-le et nomme-le.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3" y="3656856"/>
            <a:ext cx="1127055" cy="139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38" y="3769840"/>
            <a:ext cx="1593390" cy="128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544" y="3770188"/>
            <a:ext cx="1183816" cy="128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24" y="3769840"/>
            <a:ext cx="1294094" cy="12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88640" y="5303748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  <a:latin typeface="Andika" pitchFamily="2" charset="0"/>
                <a:ea typeface="Andika" pitchFamily="2" charset="0"/>
                <a:cs typeface="Andika" pitchFamily="2" charset="0"/>
              </a:rPr>
              <a:t>Les nutriments passent dans le sang au niveau de l’intestin grêle.</a:t>
            </a:r>
            <a:endParaRPr lang="fr-FR" dirty="0" smtClean="0">
              <a:solidFill>
                <a:srgbClr val="FF0000"/>
              </a:solidFill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467" y="5961112"/>
            <a:ext cx="66009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g.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Comment s’appelle la bouillie d’aliments qui quittent l’estomac ?</a:t>
            </a: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dirty="0" smtClean="0">
                <a:solidFill>
                  <a:srgbClr val="FF0000"/>
                </a:solidFill>
                <a:latin typeface="Andika" pitchFamily="2" charset="0"/>
                <a:ea typeface="Andika" pitchFamily="2" charset="0"/>
                <a:cs typeface="Andika" pitchFamily="2" charset="0"/>
              </a:rPr>
              <a:t>Le bol alimentaire ou chyme.</a:t>
            </a: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h.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Comment appelle-t-on ce qui n’est pas assimilé et qui est rejeté par le corps ?</a:t>
            </a: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dirty="0" smtClean="0">
                <a:solidFill>
                  <a:srgbClr val="FF0000"/>
                </a:solidFill>
                <a:latin typeface="Andika" pitchFamily="2" charset="0"/>
                <a:ea typeface="Andika" pitchFamily="2" charset="0"/>
                <a:cs typeface="Andika" pitchFamily="2" charset="0"/>
              </a:rPr>
              <a:t>Les excréments ou les selles.</a:t>
            </a: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i.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Complète ces mots croisés.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graphicFrame>
        <p:nvGraphicFramePr>
          <p:cNvPr id="14" name="Tableau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4614693"/>
              </p:ext>
            </p:extLst>
          </p:nvPr>
        </p:nvGraphicFramePr>
        <p:xfrm>
          <a:off x="3645024" y="7654984"/>
          <a:ext cx="2736304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  <a:gridCol w="342038"/>
              </a:tblGrid>
              <a:tr h="201832"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832"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83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Ô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832"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832"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V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1832">
                <a:tc>
                  <a:txBody>
                    <a:bodyPr/>
                    <a:lstStyle/>
                    <a:p>
                      <a:pPr algn="ctr"/>
                      <a:endParaRPr lang="fr-FR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4385183" y="7424102"/>
            <a:ext cx="199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❶</a:t>
            </a:r>
            <a:endParaRPr lang="fr-FR" sz="1050" dirty="0"/>
          </a:p>
        </p:txBody>
      </p:sp>
      <p:sp>
        <p:nvSpPr>
          <p:cNvPr id="16" name="ZoneTexte 15"/>
          <p:cNvSpPr txBox="1"/>
          <p:nvPr/>
        </p:nvSpPr>
        <p:spPr>
          <a:xfrm>
            <a:off x="3421768" y="8481392"/>
            <a:ext cx="199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❷</a:t>
            </a:r>
            <a:endParaRPr lang="fr-FR" sz="1050" dirty="0"/>
          </a:p>
        </p:txBody>
      </p:sp>
      <p:sp>
        <p:nvSpPr>
          <p:cNvPr id="17" name="ZoneTexte 16"/>
          <p:cNvSpPr txBox="1"/>
          <p:nvPr/>
        </p:nvSpPr>
        <p:spPr>
          <a:xfrm>
            <a:off x="5075659" y="7787734"/>
            <a:ext cx="199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❸</a:t>
            </a:r>
            <a:endParaRPr lang="fr-FR" sz="1050" dirty="0"/>
          </a:p>
        </p:txBody>
      </p:sp>
      <p:sp>
        <p:nvSpPr>
          <p:cNvPr id="18" name="ZoneTexte 17"/>
          <p:cNvSpPr txBox="1"/>
          <p:nvPr/>
        </p:nvSpPr>
        <p:spPr>
          <a:xfrm>
            <a:off x="4810989" y="9182422"/>
            <a:ext cx="199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❹</a:t>
            </a:r>
            <a:endParaRPr lang="fr-FR" sz="1050" dirty="0"/>
          </a:p>
        </p:txBody>
      </p:sp>
      <p:sp>
        <p:nvSpPr>
          <p:cNvPr id="19" name="ZoneTexte 18"/>
          <p:cNvSpPr txBox="1"/>
          <p:nvPr/>
        </p:nvSpPr>
        <p:spPr>
          <a:xfrm>
            <a:off x="102495" y="7833320"/>
            <a:ext cx="3110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Liquide transparent qui lubrifie les aliments pour les faire descendre dans l’œsophage.</a:t>
            </a:r>
          </a:p>
          <a:p>
            <a:pPr marL="342900" indent="-342900">
              <a:buFont typeface="+mj-lt"/>
              <a:buAutoNum type="arabicPeriod"/>
            </a:pP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Autre mot pour désigner le gros intestin.</a:t>
            </a:r>
          </a:p>
          <a:p>
            <a:pPr marL="342900" indent="-342900">
              <a:buFont typeface="+mj-lt"/>
              <a:buAutoNum type="arabicPeriod"/>
            </a:pP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Dernière étape de la digestion.</a:t>
            </a:r>
          </a:p>
          <a:p>
            <a:pPr marL="342900" indent="-342900">
              <a:buFont typeface="+mj-lt"/>
              <a:buAutoNum type="arabicPeriod"/>
            </a:pP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Il circule dans tout notre corps.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14549" y="113324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ursive standard" pitchFamily="2" charset="0"/>
              </a:rPr>
              <a:t>Le pancréas :</a:t>
            </a:r>
            <a:endParaRPr lang="fr-FR" b="1" dirty="0">
              <a:solidFill>
                <a:srgbClr val="FF0000"/>
              </a:solidFill>
              <a:latin typeface="Cursive standard" pitchFamily="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14549" y="217005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ursive standard" pitchFamily="2" charset="0"/>
              </a:rPr>
              <a:t>Le foie :</a:t>
            </a:r>
            <a:endParaRPr lang="fr-FR" b="1" dirty="0">
              <a:solidFill>
                <a:srgbClr val="FF0000"/>
              </a:solidFill>
              <a:latin typeface="Cursive standard" pitchFamily="2" charset="0"/>
            </a:endParaRPr>
          </a:p>
        </p:txBody>
      </p:sp>
      <p:sp>
        <p:nvSpPr>
          <p:cNvPr id="22" name="Forme libre 21"/>
          <p:cNvSpPr/>
          <p:nvPr/>
        </p:nvSpPr>
        <p:spPr>
          <a:xfrm>
            <a:off x="5227320" y="3612606"/>
            <a:ext cx="1495683" cy="1699487"/>
          </a:xfrm>
          <a:custGeom>
            <a:avLst/>
            <a:gdLst>
              <a:gd name="connsiteX0" fmla="*/ 1257300 w 1495683"/>
              <a:gd name="connsiteY0" fmla="*/ 136434 h 1699487"/>
              <a:gd name="connsiteX1" fmla="*/ 1165860 w 1495683"/>
              <a:gd name="connsiteY1" fmla="*/ 90714 h 1699487"/>
              <a:gd name="connsiteX2" fmla="*/ 1143000 w 1495683"/>
              <a:gd name="connsiteY2" fmla="*/ 83094 h 1699487"/>
              <a:gd name="connsiteX3" fmla="*/ 1104900 w 1495683"/>
              <a:gd name="connsiteY3" fmla="*/ 67854 h 1699487"/>
              <a:gd name="connsiteX4" fmla="*/ 1051560 w 1495683"/>
              <a:gd name="connsiteY4" fmla="*/ 52614 h 1699487"/>
              <a:gd name="connsiteX5" fmla="*/ 990600 w 1495683"/>
              <a:gd name="connsiteY5" fmla="*/ 29754 h 1699487"/>
              <a:gd name="connsiteX6" fmla="*/ 731520 w 1495683"/>
              <a:gd name="connsiteY6" fmla="*/ 6894 h 1699487"/>
              <a:gd name="connsiteX7" fmla="*/ 449580 w 1495683"/>
              <a:gd name="connsiteY7" fmla="*/ 29754 h 1699487"/>
              <a:gd name="connsiteX8" fmla="*/ 403860 w 1495683"/>
              <a:gd name="connsiteY8" fmla="*/ 60234 h 1699487"/>
              <a:gd name="connsiteX9" fmla="*/ 342900 w 1495683"/>
              <a:gd name="connsiteY9" fmla="*/ 90714 h 1699487"/>
              <a:gd name="connsiteX10" fmla="*/ 320040 w 1495683"/>
              <a:gd name="connsiteY10" fmla="*/ 113574 h 1699487"/>
              <a:gd name="connsiteX11" fmla="*/ 274320 w 1495683"/>
              <a:gd name="connsiteY11" fmla="*/ 174534 h 1699487"/>
              <a:gd name="connsiteX12" fmla="*/ 213360 w 1495683"/>
              <a:gd name="connsiteY12" fmla="*/ 235494 h 1699487"/>
              <a:gd name="connsiteX13" fmla="*/ 205740 w 1495683"/>
              <a:gd name="connsiteY13" fmla="*/ 265974 h 1699487"/>
              <a:gd name="connsiteX14" fmla="*/ 182880 w 1495683"/>
              <a:gd name="connsiteY14" fmla="*/ 296454 h 1699487"/>
              <a:gd name="connsiteX15" fmla="*/ 167640 w 1495683"/>
              <a:gd name="connsiteY15" fmla="*/ 319314 h 1699487"/>
              <a:gd name="connsiteX16" fmla="*/ 137160 w 1495683"/>
              <a:gd name="connsiteY16" fmla="*/ 365034 h 1699487"/>
              <a:gd name="connsiteX17" fmla="*/ 129540 w 1495683"/>
              <a:gd name="connsiteY17" fmla="*/ 387894 h 1699487"/>
              <a:gd name="connsiteX18" fmla="*/ 99060 w 1495683"/>
              <a:gd name="connsiteY18" fmla="*/ 441234 h 1699487"/>
              <a:gd name="connsiteX19" fmla="*/ 83820 w 1495683"/>
              <a:gd name="connsiteY19" fmla="*/ 494574 h 1699487"/>
              <a:gd name="connsiteX20" fmla="*/ 68580 w 1495683"/>
              <a:gd name="connsiteY20" fmla="*/ 532674 h 1699487"/>
              <a:gd name="connsiteX21" fmla="*/ 53340 w 1495683"/>
              <a:gd name="connsiteY21" fmla="*/ 578394 h 1699487"/>
              <a:gd name="connsiteX22" fmla="*/ 45720 w 1495683"/>
              <a:gd name="connsiteY22" fmla="*/ 654594 h 1699487"/>
              <a:gd name="connsiteX23" fmla="*/ 30480 w 1495683"/>
              <a:gd name="connsiteY23" fmla="*/ 715554 h 1699487"/>
              <a:gd name="connsiteX24" fmla="*/ 15240 w 1495683"/>
              <a:gd name="connsiteY24" fmla="*/ 814614 h 1699487"/>
              <a:gd name="connsiteX25" fmla="*/ 0 w 1495683"/>
              <a:gd name="connsiteY25" fmla="*/ 967014 h 1699487"/>
              <a:gd name="connsiteX26" fmla="*/ 15240 w 1495683"/>
              <a:gd name="connsiteY26" fmla="*/ 1309914 h 1699487"/>
              <a:gd name="connsiteX27" fmla="*/ 22860 w 1495683"/>
              <a:gd name="connsiteY27" fmla="*/ 1348014 h 1699487"/>
              <a:gd name="connsiteX28" fmla="*/ 30480 w 1495683"/>
              <a:gd name="connsiteY28" fmla="*/ 1393734 h 1699487"/>
              <a:gd name="connsiteX29" fmla="*/ 53340 w 1495683"/>
              <a:gd name="connsiteY29" fmla="*/ 1469934 h 1699487"/>
              <a:gd name="connsiteX30" fmla="*/ 121920 w 1495683"/>
              <a:gd name="connsiteY30" fmla="*/ 1515654 h 1699487"/>
              <a:gd name="connsiteX31" fmla="*/ 137160 w 1495683"/>
              <a:gd name="connsiteY31" fmla="*/ 1538514 h 1699487"/>
              <a:gd name="connsiteX32" fmla="*/ 190500 w 1495683"/>
              <a:gd name="connsiteY32" fmla="*/ 1553754 h 1699487"/>
              <a:gd name="connsiteX33" fmla="*/ 213360 w 1495683"/>
              <a:gd name="connsiteY33" fmla="*/ 1568994 h 1699487"/>
              <a:gd name="connsiteX34" fmla="*/ 243840 w 1495683"/>
              <a:gd name="connsiteY34" fmla="*/ 1584234 h 1699487"/>
              <a:gd name="connsiteX35" fmla="*/ 281940 w 1495683"/>
              <a:gd name="connsiteY35" fmla="*/ 1614714 h 1699487"/>
              <a:gd name="connsiteX36" fmla="*/ 335280 w 1495683"/>
              <a:gd name="connsiteY36" fmla="*/ 1637574 h 1699487"/>
              <a:gd name="connsiteX37" fmla="*/ 365760 w 1495683"/>
              <a:gd name="connsiteY37" fmla="*/ 1652814 h 1699487"/>
              <a:gd name="connsiteX38" fmla="*/ 403860 w 1495683"/>
              <a:gd name="connsiteY38" fmla="*/ 1660434 h 1699487"/>
              <a:gd name="connsiteX39" fmla="*/ 487680 w 1495683"/>
              <a:gd name="connsiteY39" fmla="*/ 1675674 h 1699487"/>
              <a:gd name="connsiteX40" fmla="*/ 632460 w 1495683"/>
              <a:gd name="connsiteY40" fmla="*/ 1690914 h 1699487"/>
              <a:gd name="connsiteX41" fmla="*/ 662940 w 1495683"/>
              <a:gd name="connsiteY41" fmla="*/ 1698534 h 1699487"/>
              <a:gd name="connsiteX42" fmla="*/ 1013460 w 1495683"/>
              <a:gd name="connsiteY42" fmla="*/ 1683294 h 1699487"/>
              <a:gd name="connsiteX43" fmla="*/ 1043940 w 1495683"/>
              <a:gd name="connsiteY43" fmla="*/ 1675674 h 1699487"/>
              <a:gd name="connsiteX44" fmla="*/ 1074420 w 1495683"/>
              <a:gd name="connsiteY44" fmla="*/ 1660434 h 1699487"/>
              <a:gd name="connsiteX45" fmla="*/ 1150620 w 1495683"/>
              <a:gd name="connsiteY45" fmla="*/ 1629954 h 1699487"/>
              <a:gd name="connsiteX46" fmla="*/ 1196340 w 1495683"/>
              <a:gd name="connsiteY46" fmla="*/ 1576614 h 1699487"/>
              <a:gd name="connsiteX47" fmla="*/ 1219200 w 1495683"/>
              <a:gd name="connsiteY47" fmla="*/ 1530894 h 1699487"/>
              <a:gd name="connsiteX48" fmla="*/ 1234440 w 1495683"/>
              <a:gd name="connsiteY48" fmla="*/ 1500414 h 1699487"/>
              <a:gd name="connsiteX49" fmla="*/ 1249680 w 1495683"/>
              <a:gd name="connsiteY49" fmla="*/ 1477554 h 1699487"/>
              <a:gd name="connsiteX50" fmla="*/ 1264920 w 1495683"/>
              <a:gd name="connsiteY50" fmla="*/ 1431834 h 1699487"/>
              <a:gd name="connsiteX51" fmla="*/ 1280160 w 1495683"/>
              <a:gd name="connsiteY51" fmla="*/ 1408974 h 1699487"/>
              <a:gd name="connsiteX52" fmla="*/ 1295400 w 1495683"/>
              <a:gd name="connsiteY52" fmla="*/ 1370874 h 1699487"/>
              <a:gd name="connsiteX53" fmla="*/ 1303020 w 1495683"/>
              <a:gd name="connsiteY53" fmla="*/ 1348014 h 1699487"/>
              <a:gd name="connsiteX54" fmla="*/ 1348740 w 1495683"/>
              <a:gd name="connsiteY54" fmla="*/ 1302294 h 1699487"/>
              <a:gd name="connsiteX55" fmla="*/ 1371600 w 1495683"/>
              <a:gd name="connsiteY55" fmla="*/ 1279434 h 1699487"/>
              <a:gd name="connsiteX56" fmla="*/ 1386840 w 1495683"/>
              <a:gd name="connsiteY56" fmla="*/ 1248954 h 1699487"/>
              <a:gd name="connsiteX57" fmla="*/ 1402080 w 1495683"/>
              <a:gd name="connsiteY57" fmla="*/ 1226094 h 1699487"/>
              <a:gd name="connsiteX58" fmla="*/ 1432560 w 1495683"/>
              <a:gd name="connsiteY58" fmla="*/ 1149894 h 1699487"/>
              <a:gd name="connsiteX59" fmla="*/ 1447800 w 1495683"/>
              <a:gd name="connsiteY59" fmla="*/ 1119414 h 1699487"/>
              <a:gd name="connsiteX60" fmla="*/ 1478280 w 1495683"/>
              <a:gd name="connsiteY60" fmla="*/ 1050834 h 1699487"/>
              <a:gd name="connsiteX61" fmla="*/ 1470660 w 1495683"/>
              <a:gd name="connsiteY61" fmla="*/ 624114 h 1699487"/>
              <a:gd name="connsiteX62" fmla="*/ 1463040 w 1495683"/>
              <a:gd name="connsiteY62" fmla="*/ 601254 h 1699487"/>
              <a:gd name="connsiteX63" fmla="*/ 1440180 w 1495683"/>
              <a:gd name="connsiteY63" fmla="*/ 547914 h 1699487"/>
              <a:gd name="connsiteX64" fmla="*/ 1409700 w 1495683"/>
              <a:gd name="connsiteY64" fmla="*/ 456474 h 1699487"/>
              <a:gd name="connsiteX65" fmla="*/ 1379220 w 1495683"/>
              <a:gd name="connsiteY65" fmla="*/ 410754 h 1699487"/>
              <a:gd name="connsiteX66" fmla="*/ 1371600 w 1495683"/>
              <a:gd name="connsiteY66" fmla="*/ 380274 h 1699487"/>
              <a:gd name="connsiteX67" fmla="*/ 1325880 w 1495683"/>
              <a:gd name="connsiteY67" fmla="*/ 304074 h 1699487"/>
              <a:gd name="connsiteX68" fmla="*/ 1310640 w 1495683"/>
              <a:gd name="connsiteY68" fmla="*/ 250734 h 1699487"/>
              <a:gd name="connsiteX69" fmla="*/ 1295400 w 1495683"/>
              <a:gd name="connsiteY69" fmla="*/ 220254 h 1699487"/>
              <a:gd name="connsiteX70" fmla="*/ 1287780 w 1495683"/>
              <a:gd name="connsiteY70" fmla="*/ 182154 h 1699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495683" h="1699487">
                <a:moveTo>
                  <a:pt x="1257300" y="136434"/>
                </a:moveTo>
                <a:cubicBezTo>
                  <a:pt x="1226820" y="121194"/>
                  <a:pt x="1198189" y="101490"/>
                  <a:pt x="1165860" y="90714"/>
                </a:cubicBezTo>
                <a:cubicBezTo>
                  <a:pt x="1158240" y="88174"/>
                  <a:pt x="1150521" y="85914"/>
                  <a:pt x="1143000" y="83094"/>
                </a:cubicBezTo>
                <a:cubicBezTo>
                  <a:pt x="1130193" y="78291"/>
                  <a:pt x="1117876" y="72179"/>
                  <a:pt x="1104900" y="67854"/>
                </a:cubicBezTo>
                <a:cubicBezTo>
                  <a:pt x="1032843" y="43835"/>
                  <a:pt x="1110267" y="74629"/>
                  <a:pt x="1051560" y="52614"/>
                </a:cubicBezTo>
                <a:cubicBezTo>
                  <a:pt x="1048484" y="51461"/>
                  <a:pt x="1001490" y="31676"/>
                  <a:pt x="990600" y="29754"/>
                </a:cubicBezTo>
                <a:cubicBezTo>
                  <a:pt x="875304" y="9408"/>
                  <a:pt x="860699" y="13353"/>
                  <a:pt x="731520" y="6894"/>
                </a:cubicBezTo>
                <a:cubicBezTo>
                  <a:pt x="605399" y="10716"/>
                  <a:pt x="536549" y="-22428"/>
                  <a:pt x="449580" y="29754"/>
                </a:cubicBezTo>
                <a:cubicBezTo>
                  <a:pt x="433874" y="39178"/>
                  <a:pt x="420243" y="52043"/>
                  <a:pt x="403860" y="60234"/>
                </a:cubicBezTo>
                <a:cubicBezTo>
                  <a:pt x="383540" y="70394"/>
                  <a:pt x="358964" y="74650"/>
                  <a:pt x="342900" y="90714"/>
                </a:cubicBezTo>
                <a:cubicBezTo>
                  <a:pt x="335280" y="98334"/>
                  <a:pt x="326864" y="105234"/>
                  <a:pt x="320040" y="113574"/>
                </a:cubicBezTo>
                <a:cubicBezTo>
                  <a:pt x="303956" y="133233"/>
                  <a:pt x="292281" y="156573"/>
                  <a:pt x="274320" y="174534"/>
                </a:cubicBezTo>
                <a:lnTo>
                  <a:pt x="213360" y="235494"/>
                </a:lnTo>
                <a:cubicBezTo>
                  <a:pt x="210820" y="245654"/>
                  <a:pt x="210424" y="256607"/>
                  <a:pt x="205740" y="265974"/>
                </a:cubicBezTo>
                <a:cubicBezTo>
                  <a:pt x="200060" y="277333"/>
                  <a:pt x="190262" y="286120"/>
                  <a:pt x="182880" y="296454"/>
                </a:cubicBezTo>
                <a:cubicBezTo>
                  <a:pt x="177557" y="303906"/>
                  <a:pt x="171736" y="311123"/>
                  <a:pt x="167640" y="319314"/>
                </a:cubicBezTo>
                <a:cubicBezTo>
                  <a:pt x="145584" y="363425"/>
                  <a:pt x="180495" y="321699"/>
                  <a:pt x="137160" y="365034"/>
                </a:cubicBezTo>
                <a:cubicBezTo>
                  <a:pt x="134620" y="372654"/>
                  <a:pt x="132704" y="380511"/>
                  <a:pt x="129540" y="387894"/>
                </a:cubicBezTo>
                <a:cubicBezTo>
                  <a:pt x="117939" y="414964"/>
                  <a:pt x="114365" y="418276"/>
                  <a:pt x="99060" y="441234"/>
                </a:cubicBezTo>
                <a:cubicBezTo>
                  <a:pt x="93055" y="465253"/>
                  <a:pt x="92019" y="472710"/>
                  <a:pt x="83820" y="494574"/>
                </a:cubicBezTo>
                <a:cubicBezTo>
                  <a:pt x="79017" y="507381"/>
                  <a:pt x="73254" y="519819"/>
                  <a:pt x="68580" y="532674"/>
                </a:cubicBezTo>
                <a:cubicBezTo>
                  <a:pt x="63090" y="547771"/>
                  <a:pt x="53340" y="578394"/>
                  <a:pt x="53340" y="578394"/>
                </a:cubicBezTo>
                <a:cubicBezTo>
                  <a:pt x="50800" y="603794"/>
                  <a:pt x="49917" y="629415"/>
                  <a:pt x="45720" y="654594"/>
                </a:cubicBezTo>
                <a:cubicBezTo>
                  <a:pt x="42277" y="675254"/>
                  <a:pt x="34588" y="695015"/>
                  <a:pt x="30480" y="715554"/>
                </a:cubicBezTo>
                <a:cubicBezTo>
                  <a:pt x="20639" y="764757"/>
                  <a:pt x="21628" y="754997"/>
                  <a:pt x="15240" y="814614"/>
                </a:cubicBezTo>
                <a:cubicBezTo>
                  <a:pt x="9801" y="865377"/>
                  <a:pt x="0" y="967014"/>
                  <a:pt x="0" y="967014"/>
                </a:cubicBezTo>
                <a:cubicBezTo>
                  <a:pt x="2834" y="1060540"/>
                  <a:pt x="2739" y="1203659"/>
                  <a:pt x="15240" y="1309914"/>
                </a:cubicBezTo>
                <a:cubicBezTo>
                  <a:pt x="16753" y="1322777"/>
                  <a:pt x="20543" y="1335271"/>
                  <a:pt x="22860" y="1348014"/>
                </a:cubicBezTo>
                <a:cubicBezTo>
                  <a:pt x="25624" y="1363215"/>
                  <a:pt x="27450" y="1378584"/>
                  <a:pt x="30480" y="1393734"/>
                </a:cubicBezTo>
                <a:cubicBezTo>
                  <a:pt x="32884" y="1405752"/>
                  <a:pt x="48766" y="1466504"/>
                  <a:pt x="53340" y="1469934"/>
                </a:cubicBezTo>
                <a:cubicBezTo>
                  <a:pt x="95668" y="1501680"/>
                  <a:pt x="72930" y="1486260"/>
                  <a:pt x="121920" y="1515654"/>
                </a:cubicBezTo>
                <a:cubicBezTo>
                  <a:pt x="127000" y="1523274"/>
                  <a:pt x="130009" y="1532793"/>
                  <a:pt x="137160" y="1538514"/>
                </a:cubicBezTo>
                <a:cubicBezTo>
                  <a:pt x="142129" y="1542489"/>
                  <a:pt x="188509" y="1553256"/>
                  <a:pt x="190500" y="1553754"/>
                </a:cubicBezTo>
                <a:cubicBezTo>
                  <a:pt x="198120" y="1558834"/>
                  <a:pt x="205409" y="1564450"/>
                  <a:pt x="213360" y="1568994"/>
                </a:cubicBezTo>
                <a:cubicBezTo>
                  <a:pt x="223223" y="1574630"/>
                  <a:pt x="235808" y="1576202"/>
                  <a:pt x="243840" y="1584234"/>
                </a:cubicBezTo>
                <a:cubicBezTo>
                  <a:pt x="283923" y="1624317"/>
                  <a:pt x="205659" y="1595644"/>
                  <a:pt x="281940" y="1614714"/>
                </a:cubicBezTo>
                <a:cubicBezTo>
                  <a:pt x="328267" y="1645598"/>
                  <a:pt x="279045" y="1616486"/>
                  <a:pt x="335280" y="1637574"/>
                </a:cubicBezTo>
                <a:cubicBezTo>
                  <a:pt x="345916" y="1641562"/>
                  <a:pt x="354984" y="1649222"/>
                  <a:pt x="365760" y="1652814"/>
                </a:cubicBezTo>
                <a:cubicBezTo>
                  <a:pt x="378047" y="1656910"/>
                  <a:pt x="391295" y="1657293"/>
                  <a:pt x="403860" y="1660434"/>
                </a:cubicBezTo>
                <a:cubicBezTo>
                  <a:pt x="474339" y="1678054"/>
                  <a:pt x="346875" y="1658073"/>
                  <a:pt x="487680" y="1675674"/>
                </a:cubicBezTo>
                <a:cubicBezTo>
                  <a:pt x="553289" y="1697544"/>
                  <a:pt x="481641" y="1675832"/>
                  <a:pt x="632460" y="1690914"/>
                </a:cubicBezTo>
                <a:cubicBezTo>
                  <a:pt x="642881" y="1691956"/>
                  <a:pt x="652780" y="1695994"/>
                  <a:pt x="662940" y="1698534"/>
                </a:cubicBezTo>
                <a:cubicBezTo>
                  <a:pt x="861597" y="1693689"/>
                  <a:pt x="888966" y="1710959"/>
                  <a:pt x="1013460" y="1683294"/>
                </a:cubicBezTo>
                <a:cubicBezTo>
                  <a:pt x="1023683" y="1681022"/>
                  <a:pt x="1034134" y="1679351"/>
                  <a:pt x="1043940" y="1675674"/>
                </a:cubicBezTo>
                <a:cubicBezTo>
                  <a:pt x="1054576" y="1671686"/>
                  <a:pt x="1063873" y="1664653"/>
                  <a:pt x="1074420" y="1660434"/>
                </a:cubicBezTo>
                <a:cubicBezTo>
                  <a:pt x="1099656" y="1650340"/>
                  <a:pt x="1127876" y="1646200"/>
                  <a:pt x="1150620" y="1629954"/>
                </a:cubicBezTo>
                <a:cubicBezTo>
                  <a:pt x="1167765" y="1617708"/>
                  <a:pt x="1184333" y="1592623"/>
                  <a:pt x="1196340" y="1576614"/>
                </a:cubicBezTo>
                <a:cubicBezTo>
                  <a:pt x="1210311" y="1534701"/>
                  <a:pt x="1195565" y="1572254"/>
                  <a:pt x="1219200" y="1530894"/>
                </a:cubicBezTo>
                <a:cubicBezTo>
                  <a:pt x="1224836" y="1521031"/>
                  <a:pt x="1228804" y="1510277"/>
                  <a:pt x="1234440" y="1500414"/>
                </a:cubicBezTo>
                <a:cubicBezTo>
                  <a:pt x="1238984" y="1492463"/>
                  <a:pt x="1245961" y="1485923"/>
                  <a:pt x="1249680" y="1477554"/>
                </a:cubicBezTo>
                <a:cubicBezTo>
                  <a:pt x="1256204" y="1462874"/>
                  <a:pt x="1256009" y="1445200"/>
                  <a:pt x="1264920" y="1431834"/>
                </a:cubicBezTo>
                <a:cubicBezTo>
                  <a:pt x="1270000" y="1424214"/>
                  <a:pt x="1276064" y="1417165"/>
                  <a:pt x="1280160" y="1408974"/>
                </a:cubicBezTo>
                <a:cubicBezTo>
                  <a:pt x="1286277" y="1396740"/>
                  <a:pt x="1290597" y="1383681"/>
                  <a:pt x="1295400" y="1370874"/>
                </a:cubicBezTo>
                <a:cubicBezTo>
                  <a:pt x="1298220" y="1363353"/>
                  <a:pt x="1298089" y="1354354"/>
                  <a:pt x="1303020" y="1348014"/>
                </a:cubicBezTo>
                <a:cubicBezTo>
                  <a:pt x="1316252" y="1331001"/>
                  <a:pt x="1333500" y="1317534"/>
                  <a:pt x="1348740" y="1302294"/>
                </a:cubicBezTo>
                <a:cubicBezTo>
                  <a:pt x="1356360" y="1294674"/>
                  <a:pt x="1366781" y="1289073"/>
                  <a:pt x="1371600" y="1279434"/>
                </a:cubicBezTo>
                <a:cubicBezTo>
                  <a:pt x="1376680" y="1269274"/>
                  <a:pt x="1381204" y="1258817"/>
                  <a:pt x="1386840" y="1248954"/>
                </a:cubicBezTo>
                <a:cubicBezTo>
                  <a:pt x="1391384" y="1241003"/>
                  <a:pt x="1397984" y="1234285"/>
                  <a:pt x="1402080" y="1226094"/>
                </a:cubicBezTo>
                <a:cubicBezTo>
                  <a:pt x="1468247" y="1093760"/>
                  <a:pt x="1402155" y="1220840"/>
                  <a:pt x="1432560" y="1149894"/>
                </a:cubicBezTo>
                <a:cubicBezTo>
                  <a:pt x="1437035" y="1139453"/>
                  <a:pt x="1443187" y="1129794"/>
                  <a:pt x="1447800" y="1119414"/>
                </a:cubicBezTo>
                <a:cubicBezTo>
                  <a:pt x="1486717" y="1031850"/>
                  <a:pt x="1440763" y="1125867"/>
                  <a:pt x="1478280" y="1050834"/>
                </a:cubicBezTo>
                <a:cubicBezTo>
                  <a:pt x="1510811" y="888177"/>
                  <a:pt x="1491543" y="1000000"/>
                  <a:pt x="1470660" y="624114"/>
                </a:cubicBezTo>
                <a:cubicBezTo>
                  <a:pt x="1470214" y="616094"/>
                  <a:pt x="1465247" y="608977"/>
                  <a:pt x="1463040" y="601254"/>
                </a:cubicBezTo>
                <a:cubicBezTo>
                  <a:pt x="1441895" y="527246"/>
                  <a:pt x="1471114" y="609782"/>
                  <a:pt x="1440180" y="547914"/>
                </a:cubicBezTo>
                <a:cubicBezTo>
                  <a:pt x="1371973" y="411500"/>
                  <a:pt x="1491019" y="632665"/>
                  <a:pt x="1409700" y="456474"/>
                </a:cubicBezTo>
                <a:cubicBezTo>
                  <a:pt x="1402024" y="439844"/>
                  <a:pt x="1379220" y="410754"/>
                  <a:pt x="1379220" y="410754"/>
                </a:cubicBezTo>
                <a:cubicBezTo>
                  <a:pt x="1376680" y="400594"/>
                  <a:pt x="1376284" y="389641"/>
                  <a:pt x="1371600" y="380274"/>
                </a:cubicBezTo>
                <a:cubicBezTo>
                  <a:pt x="1317429" y="271933"/>
                  <a:pt x="1360096" y="383911"/>
                  <a:pt x="1325880" y="304074"/>
                </a:cubicBezTo>
                <a:cubicBezTo>
                  <a:pt x="1307458" y="261090"/>
                  <a:pt x="1329974" y="302291"/>
                  <a:pt x="1310640" y="250734"/>
                </a:cubicBezTo>
                <a:cubicBezTo>
                  <a:pt x="1306652" y="240098"/>
                  <a:pt x="1299388" y="230890"/>
                  <a:pt x="1295400" y="220254"/>
                </a:cubicBezTo>
                <a:cubicBezTo>
                  <a:pt x="1287164" y="198291"/>
                  <a:pt x="1287780" y="197583"/>
                  <a:pt x="1287780" y="18215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376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170006"/>
            <a:ext cx="454360" cy="49297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48680" y="277996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j. Mène l’enquête !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467" y="632520"/>
            <a:ext cx="66009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Retrouve l’organe qui se cache derrière  chacune de ces propositions.</a:t>
            </a: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1.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suis capable de détruire les produits toxiques qui voyagent dans le sang.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suis : </a:t>
            </a:r>
            <a:r>
              <a:rPr lang="fr-FR" sz="1200" b="1" dirty="0" smtClean="0">
                <a:solidFill>
                  <a:srgbClr val="FF0000"/>
                </a:solidFill>
                <a:latin typeface="Andika" pitchFamily="2" charset="0"/>
                <a:ea typeface="Andika" pitchFamily="2" charset="0"/>
                <a:cs typeface="Andika" pitchFamily="2" charset="0"/>
              </a:rPr>
              <a:t>Le foie.</a:t>
            </a: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2.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mesure environ 5 mètres de long et je suis très sinueux.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suis : </a:t>
            </a:r>
            <a:r>
              <a:rPr lang="fr-FR" sz="1200" b="1" dirty="0" smtClean="0">
                <a:solidFill>
                  <a:srgbClr val="FF0000"/>
                </a:solidFill>
                <a:latin typeface="Andika" pitchFamily="2" charset="0"/>
                <a:ea typeface="Andika" pitchFamily="2" charset="0"/>
                <a:cs typeface="Andika" pitchFamily="2" charset="0"/>
              </a:rPr>
              <a:t>L’intestin grêle.</a:t>
            </a:r>
            <a:endParaRPr lang="fr-FR" sz="1200" b="1" dirty="0">
              <a:solidFill>
                <a:srgbClr val="FF0000"/>
              </a:solidFill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3.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suis un petit tube fixe entre l’estomac et l’intestin grêle.</a:t>
            </a: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suis : </a:t>
            </a:r>
            <a:r>
              <a:rPr lang="fr-FR" sz="1200" b="1" dirty="0" smtClean="0">
                <a:solidFill>
                  <a:srgbClr val="FF0000"/>
                </a:solidFill>
                <a:latin typeface="Andika" pitchFamily="2" charset="0"/>
                <a:ea typeface="Andika" pitchFamily="2" charset="0"/>
                <a:cs typeface="Andika" pitchFamily="2" charset="0"/>
              </a:rPr>
              <a:t>Le duodénum.</a:t>
            </a: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4.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En me contractant, je conduis les aliments dans l’estomac.</a:t>
            </a: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Je suis : </a:t>
            </a:r>
            <a:r>
              <a:rPr lang="fr-FR" sz="1200" b="1" dirty="0" smtClean="0">
                <a:solidFill>
                  <a:srgbClr val="FF0000"/>
                </a:solidFill>
                <a:latin typeface="Andika" pitchFamily="2" charset="0"/>
                <a:ea typeface="Andika" pitchFamily="2" charset="0"/>
                <a:cs typeface="Andika" pitchFamily="2" charset="0"/>
              </a:rPr>
              <a:t>L’œsophage.</a:t>
            </a: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5.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Je suis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une glande située derrière l’estomac. Je produis un suc qui est envoyé dans l’intestin grêle.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Je suis : </a:t>
            </a:r>
            <a:r>
              <a:rPr lang="fr-FR" sz="1200" b="1" dirty="0" smtClean="0">
                <a:solidFill>
                  <a:srgbClr val="FF0000"/>
                </a:solidFill>
                <a:latin typeface="Andika" pitchFamily="2" charset="0"/>
                <a:ea typeface="Andika" pitchFamily="2" charset="0"/>
                <a:cs typeface="Andika" pitchFamily="2" charset="0"/>
              </a:rPr>
              <a:t>Le pancréas.</a:t>
            </a:r>
            <a:endParaRPr lang="fr-FR" sz="1200" b="1" dirty="0">
              <a:solidFill>
                <a:srgbClr val="FF0000"/>
              </a:solidFill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88479" y="5580161"/>
            <a:ext cx="360040" cy="461665"/>
            <a:chOff x="116632" y="1352600"/>
            <a:chExt cx="360040" cy="461665"/>
          </a:xfrm>
        </p:grpSpPr>
        <p:sp>
          <p:nvSpPr>
            <p:cNvPr id="9" name="Ellipse 8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3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448519" y="5735210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Les nutriments : le premier matériau du corps !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467" y="6257850"/>
            <a:ext cx="660097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Qu’est-ce qu’un nutriment ?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solidFill>
                  <a:srgbClr val="FF0000"/>
                </a:solidFill>
                <a:latin typeface="Andika" pitchFamily="2" charset="0"/>
                <a:ea typeface="Andika" pitchFamily="2" charset="0"/>
                <a:cs typeface="Andika" pitchFamily="2" charset="0"/>
              </a:rPr>
              <a:t>Les nutriments sont des composants élémentaires contenus dans les aliments et directement utilisables par le corps.</a:t>
            </a: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b.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 quoi servent les nutriments ?</a:t>
            </a: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solidFill>
                  <a:srgbClr val="FF0000"/>
                </a:solidFill>
                <a:latin typeface="Andika" pitchFamily="2" charset="0"/>
                <a:ea typeface="Andika" pitchFamily="2" charset="0"/>
                <a:cs typeface="Andika" pitchFamily="2" charset="0"/>
              </a:rPr>
              <a:t>Ils passent dans le sang au niveau de l’intestin grêle et servent à nourrir toutes les cellules du corps.</a:t>
            </a:r>
            <a:endParaRPr lang="fr-FR" sz="1200" b="1" dirty="0">
              <a:solidFill>
                <a:srgbClr val="FF0000"/>
              </a:solidFill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Cite les 6 catégories de nutriments.</a:t>
            </a:r>
          </a:p>
          <a:p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r>
              <a:rPr lang="fr-FR" sz="1200" b="1" dirty="0" smtClean="0">
                <a:solidFill>
                  <a:srgbClr val="FF0000"/>
                </a:solidFill>
                <a:latin typeface="Andika" pitchFamily="2" charset="0"/>
                <a:ea typeface="Andika" pitchFamily="2" charset="0"/>
                <a:cs typeface="Andika" pitchFamily="2" charset="0"/>
              </a:rPr>
              <a:t>Lipides, protéines, glucides, sels minéraux, vitamines, eau.</a:t>
            </a:r>
            <a:endParaRPr lang="fr-FR" sz="1200" b="1" dirty="0">
              <a:solidFill>
                <a:srgbClr val="FF0000"/>
              </a:solidFill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1" b="11927"/>
          <a:stretch/>
        </p:blipFill>
        <p:spPr bwMode="auto">
          <a:xfrm rot="252665">
            <a:off x="4907478" y="5204994"/>
            <a:ext cx="1625196" cy="121199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2316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88479" y="-15552"/>
            <a:ext cx="360040" cy="461665"/>
            <a:chOff x="116632" y="1352600"/>
            <a:chExt cx="360040" cy="461665"/>
          </a:xfrm>
        </p:grpSpPr>
        <p:sp>
          <p:nvSpPr>
            <p:cNvPr id="3" name="Ellipse 2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4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448519" y="139497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La digestion dans notre langue française !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80" y="473347"/>
            <a:ext cx="907039" cy="826343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3770282" y="139497"/>
            <a:ext cx="2808312" cy="1160193"/>
          </a:xfrm>
          <a:prstGeom prst="wedgeRoundRectCallout">
            <a:avLst>
              <a:gd name="adj1" fmla="val -67221"/>
              <a:gd name="adj2" fmla="val -3748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latin typeface="Amandine" pitchFamily="2" charset="0"/>
              </a:rPr>
              <a:t>Aide moi à comprendre ce que veulent dire ces expressions !</a:t>
            </a:r>
            <a:endParaRPr lang="fr-FR" sz="2000" dirty="0">
              <a:solidFill>
                <a:schemeClr val="tx1"/>
              </a:solidFill>
              <a:latin typeface="Amandine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467" y="1424608"/>
            <a:ext cx="6600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Avoir l’estomac dans les talons : </a:t>
            </a:r>
            <a:r>
              <a:rPr lang="fr-FR" sz="1200" dirty="0" smtClean="0">
                <a:solidFill>
                  <a:srgbClr val="FF0000"/>
                </a:solidFill>
                <a:latin typeface="Andika" pitchFamily="2" charset="0"/>
                <a:ea typeface="Andika" pitchFamily="2" charset="0"/>
                <a:cs typeface="Andika" pitchFamily="2" charset="0"/>
              </a:rPr>
              <a:t>avoir très faim.</a:t>
            </a:r>
            <a:endParaRPr lang="fr-FR" sz="1200" b="1" dirty="0" smtClean="0">
              <a:solidFill>
                <a:srgbClr val="FF0000"/>
              </a:solidFill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b.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Ne pas être dans son assiette : </a:t>
            </a:r>
            <a:r>
              <a:rPr lang="fr-FR" sz="1200" dirty="0" smtClean="0">
                <a:solidFill>
                  <a:srgbClr val="FF0000"/>
                </a:solidFill>
                <a:latin typeface="Andika" pitchFamily="2" charset="0"/>
                <a:ea typeface="Andika" pitchFamily="2" charset="0"/>
                <a:cs typeface="Andika" pitchFamily="2" charset="0"/>
              </a:rPr>
              <a:t>ne pas se sentir très bien.</a:t>
            </a:r>
            <a:endParaRPr lang="fr-FR" sz="1200" b="1" dirty="0" smtClean="0">
              <a:solidFill>
                <a:srgbClr val="FF0000"/>
              </a:solidFill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Mettre les bouchées doubles : </a:t>
            </a:r>
            <a:r>
              <a:rPr lang="fr-FR" sz="1200" dirty="0" smtClean="0">
                <a:solidFill>
                  <a:srgbClr val="FF0000"/>
                </a:solidFill>
                <a:latin typeface="Andika" pitchFamily="2" charset="0"/>
                <a:ea typeface="Andika" pitchFamily="2" charset="0"/>
                <a:cs typeface="Andika" pitchFamily="2" charset="0"/>
              </a:rPr>
              <a:t>aller beaucoup plus vite.</a:t>
            </a:r>
            <a:endParaRPr lang="fr-FR" sz="1200" b="1" dirty="0" smtClean="0">
              <a:solidFill>
                <a:srgbClr val="FF0000"/>
              </a:solidFill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d.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C’est pas de la tarte : </a:t>
            </a:r>
            <a:r>
              <a:rPr lang="fr-FR" sz="1200" dirty="0" smtClean="0">
                <a:solidFill>
                  <a:srgbClr val="FF0000"/>
                </a:solidFill>
                <a:latin typeface="Andika" pitchFamily="2" charset="0"/>
                <a:ea typeface="Andika" pitchFamily="2" charset="0"/>
                <a:cs typeface="Andika" pitchFamily="2" charset="0"/>
              </a:rPr>
              <a:t>ce n’est pas facile.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84346" y="3800872"/>
            <a:ext cx="360040" cy="461665"/>
            <a:chOff x="116632" y="1352600"/>
            <a:chExt cx="360040" cy="461665"/>
          </a:xfrm>
        </p:grpSpPr>
        <p:sp>
          <p:nvSpPr>
            <p:cNvPr id="14" name="Ellipse 13"/>
            <p:cNvSpPr/>
            <p:nvPr/>
          </p:nvSpPr>
          <p:spPr>
            <a:xfrm>
              <a:off x="116632" y="1424608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16632" y="13526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lin Sans FB Demi" pitchFamily="34" charset="0"/>
                </a:rPr>
                <a:t>5</a:t>
              </a:r>
              <a:endParaRPr lang="fr-FR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444386" y="3955921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 coin des expériences !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219" y="3800872"/>
            <a:ext cx="1349219" cy="1121133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2420888" y="3732932"/>
            <a:ext cx="2808312" cy="1160193"/>
          </a:xfrm>
          <a:prstGeom prst="wedgeRoundRectCallout">
            <a:avLst>
              <a:gd name="adj1" fmla="val 57492"/>
              <a:gd name="adj2" fmla="val -895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Amandine" pitchFamily="2" charset="0"/>
              </a:rPr>
              <a:t>Pour ces expériences, il te faudra :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Amandine" pitchFamily="2" charset="0"/>
              </a:rPr>
              <a:t>de la pancréatine, de l’eau, 6 pots en verre, du beurre, un petit morceau de viande hachée, de la farine !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4346" y="4953000"/>
            <a:ext cx="660097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T</a:t>
            </a:r>
            <a:r>
              <a:rPr lang="fr-FR" sz="105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u vas réaliser des expériences pour comprendre l’importance du suc pancréatique dans la digestion des aliments !</a:t>
            </a:r>
          </a:p>
          <a:p>
            <a:pPr algn="just"/>
            <a:endParaRPr lang="fr-FR" sz="105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/>
            <a:r>
              <a:rPr lang="fr-FR" sz="14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T</a:t>
            </a:r>
            <a:r>
              <a:rPr lang="fr-FR" sz="105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u vas donc reproduire la digestion de la farine (glucides), de la viande (protéines) et du beurre (lipides) ! A chaque fois, tu feras une expérience témoin en mettant l’aliment simplement dans l’eau.</a:t>
            </a:r>
          </a:p>
          <a:p>
            <a:pPr algn="just"/>
            <a:endParaRPr lang="fr-FR" sz="105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/>
            <a:r>
              <a:rPr lang="fr-FR" sz="14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P</a:t>
            </a:r>
            <a:r>
              <a:rPr lang="fr-FR" sz="105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our les pots contenant le suc pancréatique, procède ainsi :</a:t>
            </a:r>
          </a:p>
          <a:p>
            <a:pPr algn="just"/>
            <a:r>
              <a:rPr lang="fr-FR" sz="105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Dilue une petite cuillère à café de pancréatine dans de l’eau (ce qui permet de reconstituer le suc pancréatique). Puis verse une cuillère à soupe de ce suc dans de l’eau chaude (environ 37°C pour reproduire la température du corps : celle du robinet d’eau chaude devrait faire l’affaire). Ajoute ensuite l’aliment à tester.</a:t>
            </a:r>
          </a:p>
          <a:p>
            <a:pPr algn="just"/>
            <a:endParaRPr lang="fr-FR" sz="105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/>
            <a:r>
              <a:rPr lang="fr-FR" sz="1050" b="1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Expérience 1 </a:t>
            </a:r>
            <a:r>
              <a:rPr lang="fr-FR" sz="105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 Les glucides</a:t>
            </a:r>
          </a:p>
          <a:p>
            <a:pPr algn="just"/>
            <a:r>
              <a:rPr lang="fr-FR" sz="105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Prends 2 pots de verre.</a:t>
            </a:r>
          </a:p>
          <a:p>
            <a:pPr algn="just"/>
            <a:r>
              <a:rPr lang="fr-FR" sz="105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Dans le pot témoin, verse de l’eau et une cuillère à café de farine.</a:t>
            </a:r>
          </a:p>
          <a:p>
            <a:pPr algn="just"/>
            <a:r>
              <a:rPr lang="fr-FR" sz="105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Dans le 2</a:t>
            </a:r>
            <a:r>
              <a:rPr lang="fr-FR" sz="1050" baseline="300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ème</a:t>
            </a:r>
            <a:r>
              <a:rPr lang="fr-FR" sz="105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pot, verse le suc pancréatique et une cuillère à café de farine.</a:t>
            </a:r>
          </a:p>
          <a:p>
            <a:pPr algn="just"/>
            <a:endParaRPr lang="fr-FR" sz="105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/>
            <a:r>
              <a:rPr lang="fr-FR" sz="1050" b="1" u="sng" dirty="0">
                <a:latin typeface="Andika" pitchFamily="2" charset="0"/>
                <a:ea typeface="Andika" pitchFamily="2" charset="0"/>
                <a:cs typeface="Andika" pitchFamily="2" charset="0"/>
              </a:rPr>
              <a:t>Expérience </a:t>
            </a:r>
            <a:r>
              <a:rPr lang="fr-FR" sz="1050" b="1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2 </a:t>
            </a:r>
            <a:r>
              <a:rPr lang="fr-FR" sz="105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 Les protéines</a:t>
            </a:r>
            <a:endParaRPr lang="fr-FR" sz="105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/>
            <a:r>
              <a:rPr lang="fr-FR" sz="1050" dirty="0">
                <a:latin typeface="Andika" pitchFamily="2" charset="0"/>
                <a:ea typeface="Andika" pitchFamily="2" charset="0"/>
                <a:cs typeface="Andika" pitchFamily="2" charset="0"/>
              </a:rPr>
              <a:t>Prends 2 pots de verre.</a:t>
            </a:r>
          </a:p>
          <a:p>
            <a:pPr algn="just"/>
            <a:r>
              <a:rPr lang="fr-FR" sz="1050" dirty="0">
                <a:latin typeface="Andika" pitchFamily="2" charset="0"/>
                <a:ea typeface="Andika" pitchFamily="2" charset="0"/>
                <a:cs typeface="Andika" pitchFamily="2" charset="0"/>
              </a:rPr>
              <a:t>Dans le pot témoin, verse de l’eau et </a:t>
            </a:r>
            <a:r>
              <a:rPr lang="fr-FR" sz="105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un peu de viande hachée.</a:t>
            </a:r>
            <a:endParaRPr lang="fr-FR" sz="105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/>
            <a:r>
              <a:rPr lang="fr-FR" sz="1050" dirty="0">
                <a:latin typeface="Andika" pitchFamily="2" charset="0"/>
                <a:ea typeface="Andika" pitchFamily="2" charset="0"/>
                <a:cs typeface="Andika" pitchFamily="2" charset="0"/>
              </a:rPr>
              <a:t>Dans le 2</a:t>
            </a:r>
            <a:r>
              <a:rPr lang="fr-FR" sz="1050" baseline="30000" dirty="0">
                <a:latin typeface="Andika" pitchFamily="2" charset="0"/>
                <a:ea typeface="Andika" pitchFamily="2" charset="0"/>
                <a:cs typeface="Andika" pitchFamily="2" charset="0"/>
              </a:rPr>
              <a:t>ème</a:t>
            </a:r>
            <a:r>
              <a:rPr lang="fr-FR" sz="1050" dirty="0">
                <a:latin typeface="Andika" pitchFamily="2" charset="0"/>
                <a:ea typeface="Andika" pitchFamily="2" charset="0"/>
                <a:cs typeface="Andika" pitchFamily="2" charset="0"/>
              </a:rPr>
              <a:t> pot, verse le suc pancréatique et un peu de viande hachée.</a:t>
            </a:r>
          </a:p>
          <a:p>
            <a:pPr algn="just"/>
            <a:endParaRPr lang="fr-FR" sz="105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/>
            <a:endParaRPr lang="fr-FR" sz="105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/>
            <a:r>
              <a:rPr lang="fr-FR" sz="1050" b="1" u="sng" dirty="0">
                <a:latin typeface="Andika" pitchFamily="2" charset="0"/>
                <a:ea typeface="Andika" pitchFamily="2" charset="0"/>
                <a:cs typeface="Andika" pitchFamily="2" charset="0"/>
              </a:rPr>
              <a:t>Expérience </a:t>
            </a:r>
            <a:r>
              <a:rPr lang="fr-FR" sz="1050" b="1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3 </a:t>
            </a:r>
            <a:r>
              <a:rPr lang="fr-FR" sz="105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 Les lipides</a:t>
            </a:r>
            <a:endParaRPr lang="fr-FR" sz="105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/>
            <a:r>
              <a:rPr lang="fr-FR" sz="1050" dirty="0">
                <a:latin typeface="Andika" pitchFamily="2" charset="0"/>
                <a:ea typeface="Andika" pitchFamily="2" charset="0"/>
                <a:cs typeface="Andika" pitchFamily="2" charset="0"/>
              </a:rPr>
              <a:t>Prends 2 pots de verre.</a:t>
            </a:r>
          </a:p>
          <a:p>
            <a:pPr algn="just"/>
            <a:r>
              <a:rPr lang="fr-FR" sz="1050" dirty="0">
                <a:latin typeface="Andika" pitchFamily="2" charset="0"/>
                <a:ea typeface="Andika" pitchFamily="2" charset="0"/>
                <a:cs typeface="Andika" pitchFamily="2" charset="0"/>
              </a:rPr>
              <a:t>Dans le pot témoin, verse de l’eau et </a:t>
            </a:r>
            <a:r>
              <a:rPr lang="fr-FR" sz="105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des petites morceaux de beurre.</a:t>
            </a:r>
            <a:endParaRPr lang="fr-FR" sz="105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/>
            <a:r>
              <a:rPr lang="fr-FR" sz="1050" dirty="0">
                <a:latin typeface="Andika" pitchFamily="2" charset="0"/>
                <a:ea typeface="Andika" pitchFamily="2" charset="0"/>
                <a:cs typeface="Andika" pitchFamily="2" charset="0"/>
              </a:rPr>
              <a:t>Dans le 2</a:t>
            </a:r>
            <a:r>
              <a:rPr lang="fr-FR" sz="1050" baseline="30000" dirty="0">
                <a:latin typeface="Andika" pitchFamily="2" charset="0"/>
                <a:ea typeface="Andika" pitchFamily="2" charset="0"/>
                <a:cs typeface="Andika" pitchFamily="2" charset="0"/>
              </a:rPr>
              <a:t>ème</a:t>
            </a:r>
            <a:r>
              <a:rPr lang="fr-FR" sz="1050" dirty="0">
                <a:latin typeface="Andika" pitchFamily="2" charset="0"/>
                <a:ea typeface="Andika" pitchFamily="2" charset="0"/>
                <a:cs typeface="Andika" pitchFamily="2" charset="0"/>
              </a:rPr>
              <a:t> pot, verse le suc pancréatique et des petites morceaux de beurre</a:t>
            </a:r>
            <a:r>
              <a:rPr lang="fr-FR" sz="105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</a:t>
            </a:r>
          </a:p>
          <a:p>
            <a:pPr algn="just"/>
            <a:endParaRPr lang="fr-FR" sz="105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/>
            <a:r>
              <a:rPr lang="fr-FR" sz="105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Note sur la fiche suivante ce qu’ils s’est passé au bout d’une heure pour chacune de ces expériences !</a:t>
            </a:r>
            <a:endParaRPr lang="fr-FR" sz="105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2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52736" y="139497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Compte rendu des expériences : complète les schémas des expériences. Pense à bien légender et à noter tes résultats.</a:t>
            </a:r>
            <a:endParaRPr lang="fr-FR" sz="1200" b="1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" y="69709"/>
            <a:ext cx="1124744" cy="69357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60648" y="8485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Expérience 1 :</a:t>
            </a:r>
            <a:endParaRPr lang="fr-FR" u="sng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2132856" y="1352598"/>
            <a:ext cx="1224136" cy="720079"/>
            <a:chOff x="4437112" y="1496616"/>
            <a:chExt cx="1800200" cy="720080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44371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62373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4437112" y="221669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ZoneTexte 24"/>
          <p:cNvSpPr txBox="1"/>
          <p:nvPr/>
        </p:nvSpPr>
        <p:spPr>
          <a:xfrm>
            <a:off x="537179" y="1420251"/>
            <a:ext cx="836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le Cachalot du Grand Nord" pitchFamily="2" charset="0"/>
                <a:ea typeface="Andika" pitchFamily="2" charset="0"/>
                <a:cs typeface="Andika" pitchFamily="2" charset="0"/>
              </a:rPr>
              <a:t>avant</a:t>
            </a:r>
            <a:endParaRPr lang="fr-FR" sz="3200" dirty="0">
              <a:latin typeface="le Cachalot du Grand Nord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37179" y="2572377"/>
            <a:ext cx="836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latin typeface="le Cachalot du Grand Nord" pitchFamily="2" charset="0"/>
                <a:ea typeface="Andika" pitchFamily="2" charset="0"/>
                <a:cs typeface="Andika" pitchFamily="2" charset="0"/>
              </a:rPr>
              <a:t>aprés</a:t>
            </a:r>
            <a:endParaRPr lang="fr-FR" sz="3200" dirty="0">
              <a:latin typeface="le Cachalot du Grand Nord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6632" y="8769424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Mes conclusions : </a:t>
            </a:r>
            <a:r>
              <a:rPr lang="fr-FR" sz="1200" b="1" dirty="0">
                <a:solidFill>
                  <a:srgbClr val="FF0000"/>
                </a:solidFill>
                <a:latin typeface="Andika" pitchFamily="2" charset="0"/>
                <a:ea typeface="Andika" pitchFamily="2" charset="0"/>
                <a:cs typeface="Andika" pitchFamily="2" charset="0"/>
              </a:rPr>
              <a:t>Sans suc pancréatique, on n’observe aucune transformation. Les trois aliments qui correspondent aux 3 grandes familles : les glucides, les lipides et les protéines, sont transformés en éléments plus simples : les nutriments.</a:t>
            </a:r>
          </a:p>
          <a:p>
            <a:r>
              <a:rPr lang="fr-FR" sz="1200" b="1" dirty="0">
                <a:solidFill>
                  <a:srgbClr val="FF0000"/>
                </a:solidFill>
                <a:latin typeface="Andika" pitchFamily="2" charset="0"/>
                <a:ea typeface="Andika" pitchFamily="2" charset="0"/>
                <a:cs typeface="Andika" pitchFamily="2" charset="0"/>
              </a:rPr>
              <a:t>Le suc pancréatique contient 3 types d’enzymes différentes capables de digérer chacun d’eux.</a:t>
            </a:r>
            <a:endParaRPr lang="fr-FR" sz="1200" dirty="0">
              <a:solidFill>
                <a:srgbClr val="FF0000"/>
              </a:solidFill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4581128" y="1352600"/>
            <a:ext cx="1224136" cy="720079"/>
            <a:chOff x="4437112" y="1496616"/>
            <a:chExt cx="1800200" cy="720080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44371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62373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4437112" y="221669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e 33"/>
          <p:cNvGrpSpPr/>
          <p:nvPr/>
        </p:nvGrpSpPr>
        <p:grpSpPr>
          <a:xfrm>
            <a:off x="2132856" y="2504726"/>
            <a:ext cx="1224136" cy="720079"/>
            <a:chOff x="4437112" y="1496616"/>
            <a:chExt cx="1800200" cy="720080"/>
          </a:xfrm>
        </p:grpSpPr>
        <p:cxnSp>
          <p:nvCxnSpPr>
            <p:cNvPr id="35" name="Connecteur droit 34"/>
            <p:cNvCxnSpPr/>
            <p:nvPr/>
          </p:nvCxnSpPr>
          <p:spPr>
            <a:xfrm>
              <a:off x="44371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62373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4437112" y="221669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37"/>
          <p:cNvGrpSpPr/>
          <p:nvPr/>
        </p:nvGrpSpPr>
        <p:grpSpPr>
          <a:xfrm>
            <a:off x="4581128" y="2504728"/>
            <a:ext cx="1224136" cy="720079"/>
            <a:chOff x="4437112" y="1496616"/>
            <a:chExt cx="1800200" cy="720080"/>
          </a:xfrm>
        </p:grpSpPr>
        <p:cxnSp>
          <p:nvCxnSpPr>
            <p:cNvPr id="39" name="Connecteur droit 38"/>
            <p:cNvCxnSpPr/>
            <p:nvPr/>
          </p:nvCxnSpPr>
          <p:spPr>
            <a:xfrm>
              <a:off x="44371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62373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4437112" y="221669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ZoneTexte 41"/>
          <p:cNvSpPr txBox="1"/>
          <p:nvPr/>
        </p:nvSpPr>
        <p:spPr>
          <a:xfrm>
            <a:off x="260648" y="344083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Expérience 2 :</a:t>
            </a:r>
            <a:endParaRPr lang="fr-FR" u="sng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2132856" y="3944888"/>
            <a:ext cx="1224136" cy="720079"/>
            <a:chOff x="4437112" y="1496616"/>
            <a:chExt cx="1800200" cy="720080"/>
          </a:xfrm>
        </p:grpSpPr>
        <p:cxnSp>
          <p:nvCxnSpPr>
            <p:cNvPr id="44" name="Connecteur droit 43"/>
            <p:cNvCxnSpPr/>
            <p:nvPr/>
          </p:nvCxnSpPr>
          <p:spPr>
            <a:xfrm>
              <a:off x="44371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62373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4437112" y="221669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ZoneTexte 46"/>
          <p:cNvSpPr txBox="1"/>
          <p:nvPr/>
        </p:nvSpPr>
        <p:spPr>
          <a:xfrm>
            <a:off x="537179" y="4012541"/>
            <a:ext cx="836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le Cachalot du Grand Nord" pitchFamily="2" charset="0"/>
                <a:ea typeface="Andika" pitchFamily="2" charset="0"/>
                <a:cs typeface="Andika" pitchFamily="2" charset="0"/>
              </a:rPr>
              <a:t>avant</a:t>
            </a:r>
            <a:endParaRPr lang="fr-FR" sz="3200" dirty="0">
              <a:latin typeface="le Cachalot du Grand Nord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537179" y="5164667"/>
            <a:ext cx="836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latin typeface="le Cachalot du Grand Nord" pitchFamily="2" charset="0"/>
                <a:ea typeface="Andika" pitchFamily="2" charset="0"/>
                <a:cs typeface="Andika" pitchFamily="2" charset="0"/>
              </a:rPr>
              <a:t>aprés</a:t>
            </a:r>
            <a:endParaRPr lang="fr-FR" sz="3200" dirty="0">
              <a:latin typeface="le Cachalot du Grand Nord" pitchFamily="2" charset="0"/>
              <a:ea typeface="Andika" pitchFamily="2" charset="0"/>
              <a:cs typeface="Andika" pitchFamily="2" charset="0"/>
            </a:endParaRPr>
          </a:p>
        </p:txBody>
      </p:sp>
      <p:grpSp>
        <p:nvGrpSpPr>
          <p:cNvPr id="49" name="Groupe 48"/>
          <p:cNvGrpSpPr/>
          <p:nvPr/>
        </p:nvGrpSpPr>
        <p:grpSpPr>
          <a:xfrm>
            <a:off x="4581128" y="3944890"/>
            <a:ext cx="1224136" cy="720079"/>
            <a:chOff x="4437112" y="1496616"/>
            <a:chExt cx="1800200" cy="720080"/>
          </a:xfrm>
        </p:grpSpPr>
        <p:cxnSp>
          <p:nvCxnSpPr>
            <p:cNvPr id="50" name="Connecteur droit 49"/>
            <p:cNvCxnSpPr/>
            <p:nvPr/>
          </p:nvCxnSpPr>
          <p:spPr>
            <a:xfrm>
              <a:off x="44371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>
              <a:off x="62373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4437112" y="221669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e 52"/>
          <p:cNvGrpSpPr/>
          <p:nvPr/>
        </p:nvGrpSpPr>
        <p:grpSpPr>
          <a:xfrm>
            <a:off x="2132856" y="5097016"/>
            <a:ext cx="1224136" cy="720079"/>
            <a:chOff x="4437112" y="1496616"/>
            <a:chExt cx="1800200" cy="720080"/>
          </a:xfrm>
        </p:grpSpPr>
        <p:cxnSp>
          <p:nvCxnSpPr>
            <p:cNvPr id="54" name="Connecteur droit 53"/>
            <p:cNvCxnSpPr/>
            <p:nvPr/>
          </p:nvCxnSpPr>
          <p:spPr>
            <a:xfrm>
              <a:off x="44371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62373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4437112" y="221669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/>
          <p:cNvGrpSpPr/>
          <p:nvPr/>
        </p:nvGrpSpPr>
        <p:grpSpPr>
          <a:xfrm>
            <a:off x="4581128" y="5097018"/>
            <a:ext cx="1224136" cy="720079"/>
            <a:chOff x="4437112" y="1496616"/>
            <a:chExt cx="1800200" cy="720080"/>
          </a:xfrm>
        </p:grpSpPr>
        <p:cxnSp>
          <p:nvCxnSpPr>
            <p:cNvPr id="58" name="Connecteur droit 57"/>
            <p:cNvCxnSpPr/>
            <p:nvPr/>
          </p:nvCxnSpPr>
          <p:spPr>
            <a:xfrm>
              <a:off x="44371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62373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4437112" y="221669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ZoneTexte 60"/>
          <p:cNvSpPr txBox="1"/>
          <p:nvPr/>
        </p:nvSpPr>
        <p:spPr>
          <a:xfrm>
            <a:off x="260648" y="595801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Expérience 3 :</a:t>
            </a:r>
            <a:endParaRPr lang="fr-FR" u="sng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grpSp>
        <p:nvGrpSpPr>
          <p:cNvPr id="62" name="Groupe 61"/>
          <p:cNvGrpSpPr/>
          <p:nvPr/>
        </p:nvGrpSpPr>
        <p:grpSpPr>
          <a:xfrm>
            <a:off x="2132856" y="6462068"/>
            <a:ext cx="1224136" cy="720079"/>
            <a:chOff x="4437112" y="1496616"/>
            <a:chExt cx="1800200" cy="720080"/>
          </a:xfrm>
        </p:grpSpPr>
        <p:cxnSp>
          <p:nvCxnSpPr>
            <p:cNvPr id="63" name="Connecteur droit 62"/>
            <p:cNvCxnSpPr/>
            <p:nvPr/>
          </p:nvCxnSpPr>
          <p:spPr>
            <a:xfrm>
              <a:off x="44371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62373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4437112" y="221669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ZoneTexte 65"/>
          <p:cNvSpPr txBox="1"/>
          <p:nvPr/>
        </p:nvSpPr>
        <p:spPr>
          <a:xfrm>
            <a:off x="537179" y="6529721"/>
            <a:ext cx="836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le Cachalot du Grand Nord" pitchFamily="2" charset="0"/>
                <a:ea typeface="Andika" pitchFamily="2" charset="0"/>
                <a:cs typeface="Andika" pitchFamily="2" charset="0"/>
              </a:rPr>
              <a:t>avant</a:t>
            </a:r>
            <a:endParaRPr lang="fr-FR" sz="3200" dirty="0">
              <a:latin typeface="le Cachalot du Grand Nord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537179" y="7681847"/>
            <a:ext cx="836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latin typeface="le Cachalot du Grand Nord" pitchFamily="2" charset="0"/>
                <a:ea typeface="Andika" pitchFamily="2" charset="0"/>
                <a:cs typeface="Andika" pitchFamily="2" charset="0"/>
              </a:rPr>
              <a:t>aprés</a:t>
            </a:r>
            <a:endParaRPr lang="fr-FR" sz="3200" dirty="0">
              <a:latin typeface="le Cachalot du Grand Nord" pitchFamily="2" charset="0"/>
              <a:ea typeface="Andika" pitchFamily="2" charset="0"/>
              <a:cs typeface="Andika" pitchFamily="2" charset="0"/>
            </a:endParaRPr>
          </a:p>
        </p:txBody>
      </p:sp>
      <p:grpSp>
        <p:nvGrpSpPr>
          <p:cNvPr id="68" name="Groupe 67"/>
          <p:cNvGrpSpPr/>
          <p:nvPr/>
        </p:nvGrpSpPr>
        <p:grpSpPr>
          <a:xfrm>
            <a:off x="4581128" y="6462070"/>
            <a:ext cx="1224136" cy="720079"/>
            <a:chOff x="4437112" y="1496616"/>
            <a:chExt cx="1800200" cy="720080"/>
          </a:xfrm>
        </p:grpSpPr>
        <p:cxnSp>
          <p:nvCxnSpPr>
            <p:cNvPr id="69" name="Connecteur droit 68"/>
            <p:cNvCxnSpPr/>
            <p:nvPr/>
          </p:nvCxnSpPr>
          <p:spPr>
            <a:xfrm>
              <a:off x="44371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62373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4437112" y="221669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e 71"/>
          <p:cNvGrpSpPr/>
          <p:nvPr/>
        </p:nvGrpSpPr>
        <p:grpSpPr>
          <a:xfrm>
            <a:off x="2132856" y="7614196"/>
            <a:ext cx="1224136" cy="720079"/>
            <a:chOff x="4437112" y="1496616"/>
            <a:chExt cx="1800200" cy="720080"/>
          </a:xfrm>
        </p:grpSpPr>
        <p:cxnSp>
          <p:nvCxnSpPr>
            <p:cNvPr id="73" name="Connecteur droit 72"/>
            <p:cNvCxnSpPr/>
            <p:nvPr/>
          </p:nvCxnSpPr>
          <p:spPr>
            <a:xfrm>
              <a:off x="44371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62373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>
              <a:off x="4437112" y="221669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e 75"/>
          <p:cNvGrpSpPr/>
          <p:nvPr/>
        </p:nvGrpSpPr>
        <p:grpSpPr>
          <a:xfrm>
            <a:off x="4581128" y="7614198"/>
            <a:ext cx="1224136" cy="720079"/>
            <a:chOff x="4437112" y="1496616"/>
            <a:chExt cx="1800200" cy="720080"/>
          </a:xfrm>
        </p:grpSpPr>
        <p:cxnSp>
          <p:nvCxnSpPr>
            <p:cNvPr id="77" name="Connecteur droit 76"/>
            <p:cNvCxnSpPr/>
            <p:nvPr/>
          </p:nvCxnSpPr>
          <p:spPr>
            <a:xfrm>
              <a:off x="44371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6237312" y="1496616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>
              <a:off x="4437112" y="2216696"/>
              <a:ext cx="1800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5531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6632" y="920552"/>
            <a:ext cx="655272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Lorsque tu manges, les aliments entrent par ta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bouche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puis traversent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l’appareil digestif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qui est composé des organes suivants :</a:t>
            </a:r>
          </a:p>
          <a:p>
            <a:pPr algn="just">
              <a:lnSpc>
                <a:spcPct val="150000"/>
              </a:lnSpc>
            </a:pP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L’œsophage</a:t>
            </a: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L’estomac</a:t>
            </a: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L’intestin grêle</a:t>
            </a: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Le gros intestin ou côlon</a:t>
            </a:r>
          </a:p>
          <a:p>
            <a:pPr marL="171450" indent="-171450" algn="just">
              <a:lnSpc>
                <a:spcPct val="150000"/>
              </a:lnSpc>
              <a:buFont typeface="Arial" pitchFamily="34" charset="0"/>
              <a:buChar char="•"/>
            </a:pP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Pendant ce trajet, les aliments sont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transformés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de façon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mécanique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et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chimique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jusqu’à devenir assez petits pour être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assimilés par ton corps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, en passant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dans le sang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par les parois de l’intestin grêle. Ce sont alors des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nutriments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Ils fournissent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l’énergie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et les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matériaux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dont ton corps a besoin pour bien grandir !</a:t>
            </a:r>
          </a:p>
          <a:p>
            <a:pPr algn="just">
              <a:lnSpc>
                <a:spcPct val="150000"/>
              </a:lnSpc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Chaque organe </a:t>
            </a:r>
            <a:r>
              <a:rPr lang="fr-FR" sz="1200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a un rôle bien précis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dans la digestion :</a:t>
            </a:r>
          </a:p>
          <a:p>
            <a:pPr algn="just">
              <a:lnSpc>
                <a:spcPct val="150000"/>
              </a:lnSpc>
            </a:pP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fr-FR" sz="1200" b="1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Dans la bouche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 C’est la première étape de la digestion : la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mastication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Les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dents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écrasent les aliments. C’est une transformation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mécanique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 Ensuite, la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salive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produite par les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glandes salivaires 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va transformer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chimiquement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ces aliments pour faciliter leur assimilation par les autres organes du tube digestif.</a:t>
            </a: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fr-FR" sz="1200" b="1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L’œsophage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: Une fois que tu as avalé, les aliments passent dans un tuyau d’environ 20 cm de long pour arriver, grâce à l’action de ses muscles jusqu’à l’organe suivant de la digestion. Il contribue à la transformation </a:t>
            </a:r>
            <a:r>
              <a:rPr lang="fr-FR" sz="1200" b="1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mécanique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des aliments.</a:t>
            </a: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fr-FR" sz="1200" b="1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L’estomac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: C’est une poche en forme de gant de boxe. Ici, les aliments vont être brassés puis transformés en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bouillie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 sous l’action d’un liquide acide : les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sucs gastriques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. Cette bouillie s’appelle le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bol alimentaire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ou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chyme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. Le bol alimentaire quitte l’estomac par un orifice appelé le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pylore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	</a:t>
            </a:r>
            <a:endParaRPr lang="fr-FR" sz="1200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0" y="0"/>
            <a:ext cx="6858000" cy="796376"/>
          </a:xfrm>
          <a:custGeom>
            <a:avLst/>
            <a:gdLst>
              <a:gd name="connsiteX0" fmla="*/ 0 w 6858000"/>
              <a:gd name="connsiteY0" fmla="*/ 0 h 1064568"/>
              <a:gd name="connsiteX1" fmla="*/ 6858000 w 6858000"/>
              <a:gd name="connsiteY1" fmla="*/ 0 h 1064568"/>
              <a:gd name="connsiteX2" fmla="*/ 6858000 w 6858000"/>
              <a:gd name="connsiteY2" fmla="*/ 1064568 h 1064568"/>
              <a:gd name="connsiteX3" fmla="*/ 0 w 6858000"/>
              <a:gd name="connsiteY3" fmla="*/ 1064568 h 1064568"/>
              <a:gd name="connsiteX4" fmla="*/ 0 w 6858000"/>
              <a:gd name="connsiteY4" fmla="*/ 0 h 1064568"/>
              <a:gd name="connsiteX0" fmla="*/ 0 w 6858000"/>
              <a:gd name="connsiteY0" fmla="*/ 0 h 1361748"/>
              <a:gd name="connsiteX1" fmla="*/ 6858000 w 6858000"/>
              <a:gd name="connsiteY1" fmla="*/ 0 h 1361748"/>
              <a:gd name="connsiteX2" fmla="*/ 6858000 w 6858000"/>
              <a:gd name="connsiteY2" fmla="*/ 1064568 h 1361748"/>
              <a:gd name="connsiteX3" fmla="*/ 0 w 6858000"/>
              <a:gd name="connsiteY3" fmla="*/ 1361748 h 1361748"/>
              <a:gd name="connsiteX4" fmla="*/ 0 w 6858000"/>
              <a:gd name="connsiteY4" fmla="*/ 0 h 136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361748">
                <a:moveTo>
                  <a:pt x="0" y="0"/>
                </a:moveTo>
                <a:lnTo>
                  <a:pt x="6858000" y="0"/>
                </a:lnTo>
                <a:lnTo>
                  <a:pt x="6858000" y="1064568"/>
                </a:lnTo>
                <a:lnTo>
                  <a:pt x="0" y="13617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13"/>
          <p:cNvSpPr txBox="1">
            <a:spLocks/>
          </p:cNvSpPr>
          <p:nvPr/>
        </p:nvSpPr>
        <p:spPr>
          <a:xfrm>
            <a:off x="1556792" y="90718"/>
            <a:ext cx="4032448" cy="610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l" defTabSz="914400" rtl="0" eaLnBrk="1" latinLnBrk="0" hangingPunct="1">
              <a:buNone/>
              <a:defRPr sz="1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dirty="0" smtClean="0"/>
              <a:t>La digestion</a:t>
            </a:r>
            <a:endParaRPr lang="fr-FR" sz="2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00" y="37350"/>
            <a:ext cx="792086" cy="6267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Bulle ronde 7"/>
          <p:cNvSpPr/>
          <p:nvPr/>
        </p:nvSpPr>
        <p:spPr>
          <a:xfrm>
            <a:off x="602320" y="30633"/>
            <a:ext cx="910704" cy="516954"/>
          </a:xfrm>
          <a:prstGeom prst="wedgeEllipseCallout">
            <a:avLst>
              <a:gd name="adj1" fmla="val 57051"/>
              <a:gd name="adj2" fmla="val 17534"/>
            </a:avLst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14536" y="164217"/>
            <a:ext cx="128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>
                <a:latin typeface="Cursive standard" pitchFamily="2" charset="0"/>
              </a:rPr>
              <a:t>Ce qu’il te faut retenir !</a:t>
            </a:r>
            <a:endParaRPr lang="fr-FR" sz="1050" dirty="0"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89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32656" y="7761312"/>
            <a:ext cx="6264696" cy="2011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76672" y="7833320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sais que je connais ma leçon quand </a:t>
            </a:r>
            <a:r>
              <a:rPr lang="fr-FR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:</a:t>
            </a:r>
          </a:p>
          <a:p>
            <a:endParaRPr lang="fr-FR" dirty="0" smtClean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connais le schéma de l’appareil digestif.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connais le rôle de chaque organe dans le processus de digestion.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4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Je sais que les aliments sont transformés en nutriments et passent ensuite dans le sang par les parois de l’intestin grêle.</a:t>
            </a:r>
            <a:endParaRPr lang="fr-FR" sz="1400" dirty="0">
              <a:latin typeface="Andika" pitchFamily="2" charset="0"/>
              <a:ea typeface="Andika" pitchFamily="2" charset="0"/>
              <a:cs typeface="Andika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1168" y="7833320"/>
            <a:ext cx="594431" cy="64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004" y="25340"/>
            <a:ext cx="6705364" cy="3391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+mj-lt"/>
              <a:buAutoNum type="arabicPeriod" startAt="4"/>
            </a:pPr>
            <a:r>
              <a:rPr lang="fr-FR" sz="1200" b="1" u="sng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L’intestin </a:t>
            </a:r>
            <a:r>
              <a:rPr lang="fr-FR" sz="1200" b="1" u="sng" dirty="0">
                <a:latin typeface="Andika" pitchFamily="2" charset="0"/>
                <a:ea typeface="Andika" pitchFamily="2" charset="0"/>
                <a:cs typeface="Andika" pitchFamily="2" charset="0"/>
              </a:rPr>
              <a:t>grêle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: Dans l’intestin grêle, les aliments poursuivent leur transformation. C’est ici qu’ils vont passer dans le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sang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, à travers la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paroi intestinale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, pour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nourrir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 ton corps. Mais pour cela, l’intestin grêle a besoin de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sucs digestifs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 produits par deux autres organes pour transformer les aliments en nutriments :</a:t>
            </a:r>
          </a:p>
          <a:p>
            <a:pPr marL="685800" lvl="1" indent="-2286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Les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sucs pancréatiques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produits par le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pancréas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.</a:t>
            </a:r>
          </a:p>
          <a:p>
            <a:pPr marL="685800" lvl="1" indent="-2286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La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bile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 produite par le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foie</a:t>
            </a:r>
            <a:r>
              <a:rPr lang="fr-FR" sz="1200" dirty="0" smtClean="0">
                <a:latin typeface="Andika" pitchFamily="2" charset="0"/>
                <a:ea typeface="Andika" pitchFamily="2" charset="0"/>
                <a:cs typeface="Andika" pitchFamily="2" charset="0"/>
              </a:rPr>
              <a:t>.</a:t>
            </a:r>
          </a:p>
          <a:p>
            <a:pPr marL="685800" lvl="1" indent="-228600" algn="just">
              <a:lnSpc>
                <a:spcPct val="150000"/>
              </a:lnSpc>
              <a:buFont typeface="Arial" pitchFamily="34" charset="0"/>
              <a:buChar char="•"/>
            </a:pPr>
            <a:endParaRPr lang="fr-FR" sz="1200" dirty="0">
              <a:latin typeface="Andika" pitchFamily="2" charset="0"/>
              <a:ea typeface="Andika" pitchFamily="2" charset="0"/>
              <a:cs typeface="Andika" pitchFamily="2" charset="0"/>
            </a:endParaRPr>
          </a:p>
          <a:p>
            <a:pPr marL="228600" indent="-228600" algn="just">
              <a:lnSpc>
                <a:spcPct val="150000"/>
              </a:lnSpc>
              <a:buFont typeface="+mj-lt"/>
              <a:buAutoNum type="arabicPeriod" startAt="4"/>
            </a:pPr>
            <a:r>
              <a:rPr lang="fr-FR" sz="1200" b="1" u="sng" dirty="0">
                <a:latin typeface="Andika" pitchFamily="2" charset="0"/>
                <a:ea typeface="Andika" pitchFamily="2" charset="0"/>
                <a:cs typeface="Andika" pitchFamily="2" charset="0"/>
              </a:rPr>
              <a:t>Le gros intestin </a:t>
            </a:r>
            <a:r>
              <a:rPr lang="fr-FR" sz="1200" u="sng" dirty="0">
                <a:latin typeface="Andika" pitchFamily="2" charset="0"/>
                <a:ea typeface="Andika" pitchFamily="2" charset="0"/>
                <a:cs typeface="Andika" pitchFamily="2" charset="0"/>
              </a:rPr>
              <a:t>ou</a:t>
            </a:r>
            <a:r>
              <a:rPr lang="fr-FR" sz="1200" b="1" u="sng" dirty="0">
                <a:latin typeface="Andika" pitchFamily="2" charset="0"/>
                <a:ea typeface="Andika" pitchFamily="2" charset="0"/>
                <a:cs typeface="Andika" pitchFamily="2" charset="0"/>
              </a:rPr>
              <a:t> côlon 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: Lorsque les nutriments ont traversé la paroi intestinale pour aller dans le sang, il reste encore des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déchets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 et de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l’eau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. </a:t>
            </a:r>
          </a:p>
          <a:p>
            <a:pPr marL="685800" lvl="1" indent="-2286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L’eau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 sera absorbée au niveau du gros intestin. </a:t>
            </a:r>
          </a:p>
          <a:p>
            <a:pPr marL="685800" lvl="1" indent="-2286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Les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déchets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 seront réduits par des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bactéries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 présentes dans le gros intestin où ils seront alors transformés en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excréments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 qui seront ensuite éliminés par </a:t>
            </a:r>
            <a:r>
              <a:rPr lang="fr-FR" sz="1200" b="1" dirty="0">
                <a:latin typeface="Andika" pitchFamily="2" charset="0"/>
                <a:ea typeface="Andika" pitchFamily="2" charset="0"/>
                <a:cs typeface="Andika" pitchFamily="2" charset="0"/>
              </a:rPr>
              <a:t>l’anus</a:t>
            </a:r>
            <a:r>
              <a:rPr lang="fr-FR" sz="1200" dirty="0">
                <a:latin typeface="Andika" pitchFamily="2" charset="0"/>
                <a:ea typeface="Andika" pitchFamily="2" charset="0"/>
                <a:cs typeface="Andika" pitchFamily="2" charset="0"/>
              </a:rPr>
              <a:t>.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218394" y="3584848"/>
            <a:ext cx="5906888" cy="3960440"/>
            <a:chOff x="218394" y="3584848"/>
            <a:chExt cx="5906888" cy="396044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034" y="3584848"/>
              <a:ext cx="1932062" cy="3377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Connecteur droit avec flèche 7"/>
            <p:cNvCxnSpPr/>
            <p:nvPr/>
          </p:nvCxnSpPr>
          <p:spPr>
            <a:xfrm>
              <a:off x="1988840" y="4376936"/>
              <a:ext cx="86409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 flipH="1">
              <a:off x="3212976" y="4258382"/>
              <a:ext cx="136815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H="1">
              <a:off x="3609020" y="5673080"/>
              <a:ext cx="136815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 flipH="1">
              <a:off x="3403972" y="6177136"/>
              <a:ext cx="136815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>
              <a:off x="1731814" y="6321152"/>
              <a:ext cx="122413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>
              <a:off x="1806464" y="5529064"/>
              <a:ext cx="122413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flipV="1">
              <a:off x="1876810" y="5791696"/>
              <a:ext cx="1224136" cy="720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H="1" flipV="1">
              <a:off x="3327065" y="6850608"/>
              <a:ext cx="1373423" cy="1906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flipH="1">
              <a:off x="3332336" y="6681192"/>
              <a:ext cx="136815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878247" y="4204345"/>
              <a:ext cx="16161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ndika" pitchFamily="2" charset="0"/>
                  <a:ea typeface="Andika" pitchFamily="2" charset="0"/>
                  <a:cs typeface="Andika" pitchFamily="2" charset="0"/>
                </a:rPr>
                <a:t>bouche</a:t>
              </a:r>
              <a:endParaRPr lang="fr-FR" sz="1200" dirty="0">
                <a:latin typeface="Andika" pitchFamily="2" charset="0"/>
                <a:ea typeface="Andika" pitchFamily="2" charset="0"/>
                <a:cs typeface="Andika" pitchFamily="2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437112" y="4093661"/>
              <a:ext cx="16161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ndika" pitchFamily="2" charset="0"/>
                  <a:ea typeface="Andika" pitchFamily="2" charset="0"/>
                  <a:cs typeface="Andika" pitchFamily="2" charset="0"/>
                </a:rPr>
                <a:t>glandes salivaires</a:t>
              </a:r>
              <a:endParaRPr lang="fr-FR" sz="1200" dirty="0">
                <a:latin typeface="Andika" pitchFamily="2" charset="0"/>
                <a:ea typeface="Andika" pitchFamily="2" charset="0"/>
                <a:cs typeface="Andika" pitchFamily="2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836712" y="5375905"/>
              <a:ext cx="16161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ndika" pitchFamily="2" charset="0"/>
                  <a:ea typeface="Andika" pitchFamily="2" charset="0"/>
                  <a:cs typeface="Andika" pitchFamily="2" charset="0"/>
                </a:rPr>
                <a:t>foie</a:t>
              </a:r>
              <a:endParaRPr lang="fr-FR" sz="1200" dirty="0">
                <a:latin typeface="Andika" pitchFamily="2" charset="0"/>
                <a:ea typeface="Andika" pitchFamily="2" charset="0"/>
                <a:cs typeface="Andika" pitchFamily="2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509120" y="5514404"/>
              <a:ext cx="16161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ndika" pitchFamily="2" charset="0"/>
                  <a:ea typeface="Andika" pitchFamily="2" charset="0"/>
                  <a:cs typeface="Andika" pitchFamily="2" charset="0"/>
                </a:rPr>
                <a:t>estomac</a:t>
              </a:r>
              <a:endParaRPr lang="fr-FR" sz="1200" dirty="0">
                <a:latin typeface="Andika" pitchFamily="2" charset="0"/>
                <a:ea typeface="Andika" pitchFamily="2" charset="0"/>
                <a:cs typeface="Andika" pitchFamily="2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20688" y="5725204"/>
              <a:ext cx="16161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ndika" pitchFamily="2" charset="0"/>
                  <a:ea typeface="Andika" pitchFamily="2" charset="0"/>
                  <a:cs typeface="Andika" pitchFamily="2" charset="0"/>
                </a:rPr>
                <a:t>pancréas</a:t>
              </a:r>
              <a:endParaRPr lang="fr-FR" sz="1200" dirty="0">
                <a:latin typeface="Andika" pitchFamily="2" charset="0"/>
                <a:ea typeface="Andika" pitchFamily="2" charset="0"/>
                <a:cs typeface="Andika" pitchFamily="2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18394" y="6156960"/>
              <a:ext cx="1616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ndika" pitchFamily="2" charset="0"/>
                  <a:ea typeface="Andika" pitchFamily="2" charset="0"/>
                  <a:cs typeface="Andika" pitchFamily="2" charset="0"/>
                </a:rPr>
                <a:t>gros intestin ou côlon</a:t>
              </a:r>
              <a:endParaRPr lang="fr-FR" sz="1200" dirty="0">
                <a:latin typeface="Andika" pitchFamily="2" charset="0"/>
                <a:ea typeface="Andika" pitchFamily="2" charset="0"/>
                <a:cs typeface="Andika" pitchFamily="2" charset="0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4509120" y="6044153"/>
              <a:ext cx="16161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ndika" pitchFamily="2" charset="0"/>
                  <a:ea typeface="Andika" pitchFamily="2" charset="0"/>
                  <a:cs typeface="Andika" pitchFamily="2" charset="0"/>
                </a:rPr>
                <a:t>intestin grêle</a:t>
              </a:r>
              <a:endParaRPr lang="fr-FR" sz="1200" dirty="0">
                <a:latin typeface="Andika" pitchFamily="2" charset="0"/>
                <a:ea typeface="Andika" pitchFamily="2" charset="0"/>
                <a:cs typeface="Andika" pitchFamily="2" charset="0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4221088" y="6542692"/>
              <a:ext cx="16161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ndika" pitchFamily="2" charset="0"/>
                  <a:ea typeface="Andika" pitchFamily="2" charset="0"/>
                  <a:cs typeface="Andika" pitchFamily="2" charset="0"/>
                </a:rPr>
                <a:t>rectum</a:t>
              </a:r>
              <a:endParaRPr lang="fr-FR" sz="1200" dirty="0">
                <a:latin typeface="Andika" pitchFamily="2" charset="0"/>
                <a:ea typeface="Andika" pitchFamily="2" charset="0"/>
                <a:cs typeface="Andika" pitchFamily="2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4117094" y="6902732"/>
              <a:ext cx="16161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Andika" pitchFamily="2" charset="0"/>
                  <a:ea typeface="Andika" pitchFamily="2" charset="0"/>
                  <a:cs typeface="Andika" pitchFamily="2" charset="0"/>
                </a:rPr>
                <a:t>anus</a:t>
              </a:r>
              <a:endParaRPr lang="fr-FR" sz="1200" dirty="0">
                <a:latin typeface="Andika" pitchFamily="2" charset="0"/>
                <a:ea typeface="Andika" pitchFamily="2" charset="0"/>
                <a:cs typeface="Andika" pitchFamily="2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1237488" y="7268289"/>
              <a:ext cx="41357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u="sng" dirty="0" smtClean="0">
                  <a:latin typeface="Andika" pitchFamily="2" charset="0"/>
                  <a:ea typeface="Andika" pitchFamily="2" charset="0"/>
                  <a:cs typeface="Andika" pitchFamily="2" charset="0"/>
                </a:rPr>
                <a:t>Schéma de l’appareil digestif</a:t>
              </a:r>
              <a:endParaRPr lang="fr-FR" sz="1200" b="1" u="sng" dirty="0">
                <a:latin typeface="Andika" pitchFamily="2" charset="0"/>
                <a:ea typeface="Andika" pitchFamily="2" charset="0"/>
                <a:cs typeface="Andik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15076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1658</Words>
  <Application>Microsoft Office PowerPoint</Application>
  <PresentationFormat>Format A4 (210 x 297 mm)</PresentationFormat>
  <Paragraphs>235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Gaelle</dc:creator>
  <cp:lastModifiedBy>Gaelle48</cp:lastModifiedBy>
  <cp:revision>98</cp:revision>
  <cp:lastPrinted>2015-09-11T12:39:41Z</cp:lastPrinted>
  <dcterms:created xsi:type="dcterms:W3CDTF">2014-09-14T11:10:13Z</dcterms:created>
  <dcterms:modified xsi:type="dcterms:W3CDTF">2017-02-09T13:36:23Z</dcterms:modified>
</cp:coreProperties>
</file>