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7" r:id="rId5"/>
    <p:sldId id="265" r:id="rId6"/>
    <p:sldId id="261" r:id="rId7"/>
    <p:sldId id="263" r:id="rId8"/>
  </p:sldIdLst>
  <p:sldSz cx="6858000" cy="9906000" type="A4"/>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elle"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384"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2"/>
            <a:ext cx="5829300" cy="2123369"/>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5" name="Espace réservé du pied de page 4"/>
          <p:cNvSpPr>
            <a:spLocks noGrp="1"/>
          </p:cNvSpPr>
          <p:nvPr>
            <p:ph type="ftr" sz="quarter" idx="11"/>
          </p:nvPr>
        </p:nvSpPr>
        <p:spPr>
          <a:xfrm>
            <a:off x="2343150" y="9181395"/>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37031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2311401"/>
            <a:ext cx="6172200" cy="6537502"/>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5" name="Espace réservé du pied de page 4"/>
          <p:cNvSpPr>
            <a:spLocks noGrp="1"/>
          </p:cNvSpPr>
          <p:nvPr>
            <p:ph type="ftr" sz="quarter" idx="11"/>
          </p:nvPr>
        </p:nvSpPr>
        <p:spPr>
          <a:xfrm>
            <a:off x="2343150" y="9181395"/>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196041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73264"/>
            <a:ext cx="1157288" cy="12208228"/>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5" y="573264"/>
            <a:ext cx="3357563" cy="12208228"/>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5" name="Espace réservé du pied de page 4"/>
          <p:cNvSpPr>
            <a:spLocks noGrp="1"/>
          </p:cNvSpPr>
          <p:nvPr>
            <p:ph type="ftr" sz="quarter" idx="11"/>
          </p:nvPr>
        </p:nvSpPr>
        <p:spPr>
          <a:xfrm>
            <a:off x="2343150" y="9181395"/>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13625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342900" y="2311401"/>
            <a:ext cx="6172200" cy="653750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5" name="Espace réservé du pied de page 4"/>
          <p:cNvSpPr>
            <a:spLocks noGrp="1"/>
          </p:cNvSpPr>
          <p:nvPr>
            <p:ph type="ftr" sz="quarter" idx="11"/>
          </p:nvPr>
        </p:nvSpPr>
        <p:spPr>
          <a:xfrm>
            <a:off x="2343150" y="9181395"/>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354252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3"/>
            <a:ext cx="5829300" cy="1967442"/>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4198586"/>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5" name="Espace réservé du pied de page 4"/>
          <p:cNvSpPr>
            <a:spLocks noGrp="1"/>
          </p:cNvSpPr>
          <p:nvPr>
            <p:ph type="ftr" sz="quarter" idx="11"/>
          </p:nvPr>
        </p:nvSpPr>
        <p:spPr>
          <a:xfrm>
            <a:off x="2343150" y="9181395"/>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285141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5" y="3338690"/>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3338690"/>
            <a:ext cx="2257425" cy="94428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6" name="Espace réservé du pied de page 5"/>
          <p:cNvSpPr>
            <a:spLocks noGrp="1"/>
          </p:cNvSpPr>
          <p:nvPr>
            <p:ph type="ftr" sz="quarter" idx="11"/>
          </p:nvPr>
        </p:nvSpPr>
        <p:spPr>
          <a:xfrm>
            <a:off x="2343150" y="9181395"/>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215591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8" name="Espace réservé du pied de page 7"/>
          <p:cNvSpPr>
            <a:spLocks noGrp="1"/>
          </p:cNvSpPr>
          <p:nvPr>
            <p:ph type="ftr" sz="quarter" idx="11"/>
          </p:nvPr>
        </p:nvSpPr>
        <p:spPr>
          <a:xfrm>
            <a:off x="2343150" y="9181395"/>
            <a:ext cx="2171700" cy="527403"/>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246923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4" name="Espace réservé du pied de page 3"/>
          <p:cNvSpPr>
            <a:spLocks noGrp="1"/>
          </p:cNvSpPr>
          <p:nvPr>
            <p:ph type="ftr" sz="quarter" idx="11"/>
          </p:nvPr>
        </p:nvSpPr>
        <p:spPr>
          <a:xfrm>
            <a:off x="2343150" y="9181395"/>
            <a:ext cx="2171700" cy="527403"/>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400151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3" name="Espace réservé du pied de page 2"/>
          <p:cNvSpPr>
            <a:spLocks noGrp="1"/>
          </p:cNvSpPr>
          <p:nvPr>
            <p:ph type="ftr" sz="quarter" idx="11"/>
          </p:nvPr>
        </p:nvSpPr>
        <p:spPr>
          <a:xfrm>
            <a:off x="2343150" y="9181395"/>
            <a:ext cx="2171700" cy="527403"/>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142268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7" y="394406"/>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2923"/>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6" name="Espace réservé du pied de page 5"/>
          <p:cNvSpPr>
            <a:spLocks noGrp="1"/>
          </p:cNvSpPr>
          <p:nvPr>
            <p:ph type="ftr" sz="quarter" idx="11"/>
          </p:nvPr>
        </p:nvSpPr>
        <p:spPr>
          <a:xfrm>
            <a:off x="2343150" y="9181395"/>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307550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5"/>
            <a:ext cx="1600200" cy="527403"/>
          </a:xfrm>
          <a:prstGeom prst="rect">
            <a:avLst/>
          </a:prstGeom>
        </p:spPr>
        <p:txBody>
          <a:bodyPr/>
          <a:lstStyle/>
          <a:p>
            <a:fld id="{8F48CE88-9D50-4577-802E-EC1C1C9602E1}" type="datetimeFigureOut">
              <a:rPr lang="fr-FR" smtClean="0"/>
              <a:t>09/02/2017</a:t>
            </a:fld>
            <a:endParaRPr lang="fr-FR"/>
          </a:p>
        </p:txBody>
      </p:sp>
      <p:sp>
        <p:nvSpPr>
          <p:cNvPr id="6" name="Espace réservé du pied de page 5"/>
          <p:cNvSpPr>
            <a:spLocks noGrp="1"/>
          </p:cNvSpPr>
          <p:nvPr>
            <p:ph type="ftr" sz="quarter" idx="11"/>
          </p:nvPr>
        </p:nvSpPr>
        <p:spPr>
          <a:xfrm>
            <a:off x="2343150" y="9181395"/>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5"/>
            <a:ext cx="1600200" cy="527403"/>
          </a:xfrm>
          <a:prstGeom prst="rect">
            <a:avLst/>
          </a:prstGeom>
        </p:spPr>
        <p:txBody>
          <a:bodyPr/>
          <a:lstStyle/>
          <a:p>
            <a:fld id="{6F684F9A-7137-4135-BA9C-C426CAAF1C86}" type="slidenum">
              <a:rPr lang="fr-FR" smtClean="0"/>
              <a:t>‹N°›</a:t>
            </a:fld>
            <a:endParaRPr lang="fr-FR"/>
          </a:p>
        </p:txBody>
      </p:sp>
    </p:spTree>
    <p:extLst>
      <p:ext uri="{BB962C8B-B14F-4D97-AF65-F5344CB8AC3E}">
        <p14:creationId xmlns:p14="http://schemas.microsoft.com/office/powerpoint/2010/main" val="72167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rot="16200000">
            <a:off x="6013884" y="9113552"/>
            <a:ext cx="1512168" cy="230832"/>
          </a:xfrm>
          <a:prstGeom prst="rect">
            <a:avLst/>
          </a:prstGeom>
          <a:noFill/>
        </p:spPr>
        <p:txBody>
          <a:bodyPr wrap="square" rtlCol="0">
            <a:spAutoFit/>
          </a:bodyPr>
          <a:lstStyle/>
          <a:p>
            <a:pPr algn="l"/>
            <a:r>
              <a:rPr lang="fr-FR" sz="900" dirty="0" smtClean="0">
                <a:solidFill>
                  <a:schemeClr val="bg1">
                    <a:lumMod val="50000"/>
                  </a:schemeClr>
                </a:solidFill>
              </a:rPr>
              <a:t>http://www.mysticlolly.fr</a:t>
            </a:r>
            <a:endParaRPr lang="fr-FR" sz="900" dirty="0">
              <a:solidFill>
                <a:schemeClr val="bg1">
                  <a:lumMod val="50000"/>
                </a:schemeClr>
              </a:solidFill>
            </a:endParaRPr>
          </a:p>
        </p:txBody>
      </p:sp>
    </p:spTree>
    <p:extLst>
      <p:ext uri="{BB962C8B-B14F-4D97-AF65-F5344CB8AC3E}">
        <p14:creationId xmlns:p14="http://schemas.microsoft.com/office/powerpoint/2010/main" val="3622736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4" y="2656005"/>
            <a:ext cx="2455592" cy="2664296"/>
          </a:xfrm>
          <a:prstGeom prst="rect">
            <a:avLst/>
          </a:prstGeom>
          <a:effectLst>
            <a:outerShdw blurRad="63500" sx="102000" sy="102000" algn="ctr" rotWithShape="0">
              <a:prstClr val="black">
                <a:alpha val="40000"/>
              </a:prstClr>
            </a:outerShdw>
          </a:effectLst>
        </p:spPr>
      </p:pic>
      <p:sp>
        <p:nvSpPr>
          <p:cNvPr id="5" name="Rectangle 3"/>
          <p:cNvSpPr/>
          <p:nvPr/>
        </p:nvSpPr>
        <p:spPr>
          <a:xfrm>
            <a:off x="0" y="0"/>
            <a:ext cx="6858000" cy="1280592"/>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35700" y="110131"/>
            <a:ext cx="1061051" cy="1046883"/>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rot="20976963">
            <a:off x="97925" y="162377"/>
            <a:ext cx="1156248" cy="954107"/>
          </a:xfrm>
          <a:prstGeom prst="rect">
            <a:avLst/>
          </a:prstGeom>
          <a:noFill/>
        </p:spPr>
        <p:txBody>
          <a:bodyPr wrap="square" rtlCol="0">
            <a:spAutoFit/>
          </a:bodyPr>
          <a:lstStyle/>
          <a:p>
            <a:pPr algn="ctr"/>
            <a:r>
              <a:rPr lang="fr-FR" sz="28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Cycle 3</a:t>
            </a:r>
            <a:endParaRPr lang="fr-FR" sz="28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8" name="Espace réservé du texte 13"/>
          <p:cNvSpPr txBox="1">
            <a:spLocks/>
          </p:cNvSpPr>
          <p:nvPr/>
        </p:nvSpPr>
        <p:spPr>
          <a:xfrm>
            <a:off x="1207560" y="-99417"/>
            <a:ext cx="5650440" cy="610810"/>
          </a:xfrm>
          <a:prstGeom prst="rect">
            <a:avLst/>
          </a:prstGeom>
        </p:spPr>
        <p:txBody>
          <a:bodyPr vert="horz" lIns="91440" tIns="45720" rIns="91440" bIns="45720" rtlCol="0" anchor="t"/>
          <a:lstStyle>
            <a:defPPr>
              <a:defRPr lang="fr-FR"/>
            </a:defPPr>
            <a:lvl1pPr marL="0" indent="0" algn="l" defTabSz="914400" rtl="0" eaLnBrk="1" latinLnBrk="0" hangingPunct="1">
              <a:buNone/>
              <a:defRPr sz="1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800" dirty="0" smtClean="0"/>
              <a:t>Plan de travail</a:t>
            </a:r>
          </a:p>
          <a:p>
            <a:pPr algn="ctr"/>
            <a:r>
              <a:rPr lang="fr-FR" sz="3800" dirty="0" smtClean="0"/>
              <a:t>Sciences</a:t>
            </a:r>
            <a:endParaRPr lang="fr-FR" sz="3800" dirty="0"/>
          </a:p>
        </p:txBody>
      </p:sp>
      <p:sp>
        <p:nvSpPr>
          <p:cNvPr id="9" name="Rectangle à coins arrondis 8"/>
          <p:cNvSpPr/>
          <p:nvPr/>
        </p:nvSpPr>
        <p:spPr>
          <a:xfrm>
            <a:off x="332656" y="8697416"/>
            <a:ext cx="2808312" cy="1008112"/>
          </a:xfrm>
          <a:prstGeom prst="roundRect">
            <a:avLst/>
          </a:prstGeom>
          <a:solidFill>
            <a:schemeClr val="bg1"/>
          </a:solidFill>
          <a:ln w="3810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332656" y="8769424"/>
            <a:ext cx="3024336" cy="830997"/>
          </a:xfrm>
          <a:prstGeom prst="rect">
            <a:avLst/>
          </a:prstGeom>
          <a:noFill/>
        </p:spPr>
        <p:txBody>
          <a:bodyPr wrap="square" rtlCol="0">
            <a:spAutoFit/>
          </a:bodyPr>
          <a:lstStyle/>
          <a:p>
            <a:r>
              <a:rPr lang="fr-FR" sz="2400" dirty="0" smtClean="0">
                <a:latin typeface="Amandine" pitchFamily="2" charset="0"/>
              </a:rPr>
              <a:t>Nom du scientifique </a:t>
            </a:r>
            <a:r>
              <a:rPr lang="fr-FR" sz="1200" dirty="0" smtClean="0">
                <a:latin typeface="Amandine" pitchFamily="2" charset="0"/>
              </a:rPr>
              <a:t>:</a:t>
            </a:r>
          </a:p>
          <a:p>
            <a:r>
              <a:rPr lang="fr-FR" sz="2400" dirty="0" smtClean="0">
                <a:latin typeface="Amandine" pitchFamily="2" charset="0"/>
              </a:rPr>
              <a:t>______________</a:t>
            </a:r>
            <a:endParaRPr lang="fr-FR" sz="2400" dirty="0">
              <a:latin typeface="Amandine" pitchFamily="2" charset="0"/>
            </a:endParaRPr>
          </a:p>
        </p:txBody>
      </p:sp>
      <p:sp>
        <p:nvSpPr>
          <p:cNvPr id="13" name="ZoneTexte 12"/>
          <p:cNvSpPr txBox="1"/>
          <p:nvPr/>
        </p:nvSpPr>
        <p:spPr>
          <a:xfrm>
            <a:off x="135700" y="2072680"/>
            <a:ext cx="6605668" cy="1384995"/>
          </a:xfrm>
          <a:prstGeom prst="rect">
            <a:avLst/>
          </a:prstGeom>
          <a:noFill/>
        </p:spPr>
        <p:txBody>
          <a:bodyPr wrap="square" rtlCol="0">
            <a:spAutoFit/>
          </a:bodyPr>
          <a:lstStyle/>
          <a:p>
            <a:pPr algn="r"/>
            <a:r>
              <a:rPr lang="fr-FR" sz="2800" dirty="0" smtClean="0">
                <a:effectLst>
                  <a:outerShdw blurRad="38100" dist="38100" dir="2700000" algn="tl">
                    <a:srgbClr val="000000">
                      <a:alpha val="43137"/>
                    </a:srgbClr>
                  </a:outerShdw>
                </a:effectLst>
                <a:latin typeface="Mia's Scribblings ~" pitchFamily="2" charset="0"/>
              </a:rPr>
              <a:t>Pars avec </a:t>
            </a:r>
            <a:r>
              <a:rPr lang="fr-FR" sz="2800" dirty="0" err="1" smtClean="0">
                <a:effectLst>
                  <a:outerShdw blurRad="38100" dist="38100" dir="2700000" algn="tl">
                    <a:srgbClr val="000000">
                      <a:alpha val="43137"/>
                    </a:srgbClr>
                  </a:outerShdw>
                </a:effectLst>
                <a:latin typeface="Mia's Scribblings ~" pitchFamily="2" charset="0"/>
              </a:rPr>
              <a:t>Mystik’s</a:t>
            </a:r>
            <a:r>
              <a:rPr lang="fr-FR" sz="2800" dirty="0" smtClean="0">
                <a:effectLst>
                  <a:outerShdw blurRad="38100" dist="38100" dir="2700000" algn="tl">
                    <a:srgbClr val="000000">
                      <a:alpha val="43137"/>
                    </a:srgbClr>
                  </a:outerShdw>
                </a:effectLst>
                <a:latin typeface="Mia's Scribblings ~" pitchFamily="2" charset="0"/>
              </a:rPr>
              <a:t> le scientifique à 	la</a:t>
            </a:r>
            <a:r>
              <a:rPr lang="fr-FR" sz="2800" dirty="0">
                <a:effectLst>
                  <a:outerShdw blurRad="38100" dist="38100" dir="2700000" algn="tl">
                    <a:srgbClr val="000000">
                      <a:alpha val="43137"/>
                    </a:srgbClr>
                  </a:outerShdw>
                </a:effectLst>
                <a:latin typeface="Mia's Scribblings ~" pitchFamily="2" charset="0"/>
              </a:rPr>
              <a:t> </a:t>
            </a:r>
            <a:r>
              <a:rPr lang="fr-FR" sz="2800" dirty="0" smtClean="0">
                <a:effectLst>
                  <a:outerShdw blurRad="38100" dist="38100" dir="2700000" algn="tl">
                    <a:srgbClr val="000000">
                      <a:alpha val="43137"/>
                    </a:srgbClr>
                  </a:outerShdw>
                </a:effectLst>
                <a:latin typeface="Mia's Scribblings ~" pitchFamily="2" charset="0"/>
              </a:rPr>
              <a:t>découverte de l’univers</a:t>
            </a:r>
          </a:p>
          <a:p>
            <a:pPr algn="r"/>
            <a:r>
              <a:rPr lang="fr-FR" sz="2800" dirty="0" smtClean="0">
                <a:effectLst>
                  <a:outerShdw blurRad="38100" dist="38100" dir="2700000" algn="tl">
                    <a:srgbClr val="000000">
                      <a:alpha val="43137"/>
                    </a:srgbClr>
                  </a:outerShdw>
                </a:effectLst>
                <a:latin typeface="Mia's Scribblings ~" pitchFamily="2" charset="0"/>
              </a:rPr>
              <a:t>fascinant des volcans !</a:t>
            </a:r>
            <a:endParaRPr lang="fr-FR" sz="2800" dirty="0">
              <a:effectLst>
                <a:outerShdw blurRad="38100" dist="38100" dir="2700000" algn="tl">
                  <a:srgbClr val="000000">
                    <a:alpha val="43137"/>
                  </a:srgbClr>
                </a:outerShdw>
              </a:effectLst>
              <a:latin typeface="Mia's Scribblings ~" pitchFamily="2"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285" y="5025008"/>
            <a:ext cx="4762500" cy="33813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61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4005064" y="632520"/>
            <a:ext cx="2664296" cy="1152128"/>
          </a:xfrm>
          <a:prstGeom prst="roundRect">
            <a:avLst/>
          </a:prstGeom>
          <a:solidFill>
            <a:schemeClr val="bg1">
              <a:lumMod val="95000"/>
            </a:schemeClr>
          </a:solidFill>
          <a:ln>
            <a:solidFill>
              <a:schemeClr val="tx1">
                <a:lumMod val="50000"/>
                <a:lumOff val="50000"/>
              </a:schemeClr>
            </a:solidFill>
            <a:prstDash val="sys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8880" y="115566"/>
            <a:ext cx="1844823" cy="1459771"/>
          </a:xfrm>
          <a:prstGeom prst="rect">
            <a:avLst/>
          </a:prstGeom>
          <a:effectLst>
            <a:outerShdw blurRad="76200" dir="18900000" sy="23000" kx="-1200000" algn="bl" rotWithShape="0">
              <a:prstClr val="black">
                <a:alpha val="20000"/>
              </a:prstClr>
            </a:outerShdw>
          </a:effectLst>
        </p:spPr>
      </p:pic>
      <p:sp>
        <p:nvSpPr>
          <p:cNvPr id="4" name="ZoneTexte 3"/>
          <p:cNvSpPr txBox="1"/>
          <p:nvPr/>
        </p:nvSpPr>
        <p:spPr>
          <a:xfrm>
            <a:off x="4005064" y="632520"/>
            <a:ext cx="2664296" cy="1200329"/>
          </a:xfrm>
          <a:prstGeom prst="rect">
            <a:avLst/>
          </a:prstGeom>
          <a:noFill/>
        </p:spPr>
        <p:txBody>
          <a:bodyPr wrap="square" rtlCol="0">
            <a:spAutoFit/>
          </a:bodyPr>
          <a:lstStyle/>
          <a:p>
            <a:pPr algn="ctr"/>
            <a:r>
              <a:rPr lang="fr-FR" u="sng" dirty="0" smtClean="0">
                <a:latin typeface="Amandine" pitchFamily="2" charset="0"/>
              </a:rPr>
              <a:t>Objectif</a:t>
            </a:r>
            <a:r>
              <a:rPr lang="fr-FR" dirty="0" smtClean="0">
                <a:latin typeface="Amandine" pitchFamily="2" charset="0"/>
              </a:rPr>
              <a:t> : </a:t>
            </a:r>
          </a:p>
          <a:p>
            <a:r>
              <a:rPr lang="fr-FR" dirty="0" smtClean="0">
                <a:latin typeface="Amandine" pitchFamily="2" charset="0"/>
              </a:rPr>
              <a:t>Découvrir les différents types de volcans et leurs éruptions !</a:t>
            </a:r>
            <a:endParaRPr lang="fr-FR" dirty="0">
              <a:latin typeface="Amandine" pitchFamily="2" charset="0"/>
            </a:endParaRPr>
          </a:p>
        </p:txBody>
      </p:sp>
      <p:sp>
        <p:nvSpPr>
          <p:cNvPr id="5" name="Bulle ronde 4"/>
          <p:cNvSpPr/>
          <p:nvPr/>
        </p:nvSpPr>
        <p:spPr>
          <a:xfrm>
            <a:off x="116632" y="115566"/>
            <a:ext cx="1728192" cy="1237034"/>
          </a:xfrm>
          <a:prstGeom prst="wedgeEllipseCallout">
            <a:avLst>
              <a:gd name="adj1" fmla="val 77272"/>
              <a:gd name="adj2" fmla="val 5251"/>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16632" y="272480"/>
            <a:ext cx="1728192" cy="954107"/>
          </a:xfrm>
          <a:prstGeom prst="rect">
            <a:avLst/>
          </a:prstGeom>
          <a:noFill/>
        </p:spPr>
        <p:txBody>
          <a:bodyPr wrap="square" rtlCol="0">
            <a:spAutoFit/>
          </a:bodyPr>
          <a:lstStyle/>
          <a:p>
            <a:pPr algn="ctr"/>
            <a:r>
              <a:rPr lang="fr-FR" sz="1400" dirty="0" smtClean="0">
                <a:latin typeface="Cursive standard" pitchFamily="2" charset="0"/>
              </a:rPr>
              <a:t>Bonjour petit scientifique ! Partons à la découverte des volcans !</a:t>
            </a:r>
            <a:endParaRPr lang="fr-FR" sz="1400" dirty="0">
              <a:latin typeface="Cursive standard" pitchFamily="2" charset="0"/>
            </a:endParaRPr>
          </a:p>
        </p:txBody>
      </p:sp>
      <p:grpSp>
        <p:nvGrpSpPr>
          <p:cNvPr id="7" name="Groupe 6"/>
          <p:cNvGrpSpPr/>
          <p:nvPr/>
        </p:nvGrpSpPr>
        <p:grpSpPr>
          <a:xfrm>
            <a:off x="88479" y="171264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48519" y="1867689"/>
            <a:ext cx="6120680" cy="276999"/>
          </a:xfrm>
          <a:prstGeom prst="rect">
            <a:avLst/>
          </a:prstGeom>
          <a:noFill/>
        </p:spPr>
        <p:txBody>
          <a:bodyPr wrap="square" rtlCol="0">
            <a:spAutoFit/>
          </a:bodyPr>
          <a:lstStyle/>
          <a:p>
            <a:r>
              <a:rPr lang="fr-FR" sz="1200" b="1" dirty="0" smtClean="0">
                <a:latin typeface="Andika" pitchFamily="2" charset="0"/>
                <a:ea typeface="Andika" pitchFamily="2" charset="0"/>
                <a:cs typeface="Andika" pitchFamily="2" charset="0"/>
              </a:rPr>
              <a:t>Qu’est-ce qu’un volcan ?</a:t>
            </a:r>
            <a:endParaRPr lang="fr-FR" sz="1200" b="1" dirty="0">
              <a:latin typeface="Andika" pitchFamily="2" charset="0"/>
              <a:ea typeface="Andika" pitchFamily="2" charset="0"/>
              <a:cs typeface="Andika" pitchFamily="2" charset="0"/>
            </a:endParaRPr>
          </a:p>
        </p:txBody>
      </p:sp>
      <p:sp>
        <p:nvSpPr>
          <p:cNvPr id="33" name="ZoneTexte 32"/>
          <p:cNvSpPr txBox="1"/>
          <p:nvPr/>
        </p:nvSpPr>
        <p:spPr>
          <a:xfrm>
            <a:off x="88479" y="2297088"/>
            <a:ext cx="6652888" cy="1384995"/>
          </a:xfrm>
          <a:prstGeom prst="rect">
            <a:avLst/>
          </a:prstGeom>
          <a:noFill/>
        </p:spPr>
        <p:txBody>
          <a:bodyPr wrap="square" rtlCol="0">
            <a:spAutoFit/>
          </a:bodyPr>
          <a:lstStyle/>
          <a:p>
            <a:r>
              <a:rPr lang="fr-FR" sz="1200" dirty="0" smtClean="0">
                <a:latin typeface="Andika" pitchFamily="2" charset="0"/>
                <a:ea typeface="Andika" pitchFamily="2" charset="0"/>
                <a:cs typeface="Andika" pitchFamily="2" charset="0"/>
              </a:rPr>
              <a:t>Légende la coupe de ce volcan avec le vocabulaire suivant : </a:t>
            </a:r>
          </a:p>
          <a:p>
            <a:pPr algn="ctr">
              <a:lnSpc>
                <a:spcPct val="150000"/>
              </a:lnSpc>
            </a:pPr>
            <a:r>
              <a:rPr lang="fr-FR" sz="1600" dirty="0" smtClean="0">
                <a:latin typeface="Cursive standard" pitchFamily="2" charset="0"/>
                <a:ea typeface="Andika" pitchFamily="2" charset="0"/>
                <a:cs typeface="Andika" pitchFamily="2" charset="0"/>
              </a:rPr>
              <a:t>bombe volcanique - nuage de cendre volcanique - cheminée principale - cône du volcan -  cône secondaire - volcan inactif - fumerolle - couche de lave solidifiée - cratère - couche de cendre - coulée de lave - chambre magmatique</a:t>
            </a:r>
            <a:endParaRPr lang="fr-FR" sz="1600" dirty="0">
              <a:latin typeface="Cursive standard" pitchFamily="2" charset="0"/>
              <a:ea typeface="Andika" pitchFamily="2" charset="0"/>
              <a:cs typeface="Andika" pitchFamily="2" charset="0"/>
            </a:endParaRPr>
          </a:p>
        </p:txBody>
      </p:sp>
      <p:pic>
        <p:nvPicPr>
          <p:cNvPr id="11" name="Image 10"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5" y="4448945"/>
            <a:ext cx="6583276" cy="4448950"/>
          </a:xfrm>
          <a:prstGeom prst="rect">
            <a:avLst/>
          </a:prstGeom>
        </p:spPr>
      </p:pic>
    </p:spTree>
    <p:extLst>
      <p:ext uri="{BB962C8B-B14F-4D97-AF65-F5344CB8AC3E}">
        <p14:creationId xmlns:p14="http://schemas.microsoft.com/office/powerpoint/2010/main" val="14535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88479" y="-15552"/>
            <a:ext cx="360040" cy="461665"/>
            <a:chOff x="116632" y="1352600"/>
            <a:chExt cx="360040" cy="461665"/>
          </a:xfrm>
        </p:grpSpPr>
        <p:sp>
          <p:nvSpPr>
            <p:cNvPr id="3" name="Ellipse 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 name="ZoneTexte 4"/>
          <p:cNvSpPr txBox="1"/>
          <p:nvPr/>
        </p:nvSpPr>
        <p:spPr>
          <a:xfrm>
            <a:off x="448519" y="139497"/>
            <a:ext cx="6120680" cy="276999"/>
          </a:xfrm>
          <a:prstGeom prst="rect">
            <a:avLst/>
          </a:prstGeom>
          <a:noFill/>
        </p:spPr>
        <p:txBody>
          <a:bodyPr wrap="square" rtlCol="0">
            <a:spAutoFit/>
          </a:bodyPr>
          <a:lstStyle/>
          <a:p>
            <a:r>
              <a:rPr lang="fr-FR" sz="1200" b="1" dirty="0" smtClean="0">
                <a:latin typeface="Andika" pitchFamily="2" charset="0"/>
                <a:ea typeface="Andika" pitchFamily="2" charset="0"/>
                <a:cs typeface="Andika" pitchFamily="2" charset="0"/>
              </a:rPr>
              <a:t>Comment se forme un volcan ?</a:t>
            </a:r>
            <a:endParaRPr lang="fr-FR" sz="1200" b="1" dirty="0">
              <a:latin typeface="Andika" pitchFamily="2" charset="0"/>
              <a:ea typeface="Andika" pitchFamily="2" charset="0"/>
              <a:cs typeface="Andika" pitchFamily="2" charset="0"/>
            </a:endParaRPr>
          </a:p>
        </p:txBody>
      </p:sp>
      <p:sp>
        <p:nvSpPr>
          <p:cNvPr id="6" name="ZoneTexte 5"/>
          <p:cNvSpPr txBox="1"/>
          <p:nvPr/>
        </p:nvSpPr>
        <p:spPr>
          <a:xfrm>
            <a:off x="88479" y="568896"/>
            <a:ext cx="6652888" cy="5447645"/>
          </a:xfrm>
          <a:prstGeom prst="rect">
            <a:avLst/>
          </a:prstGeom>
          <a:noFill/>
        </p:spPr>
        <p:txBody>
          <a:bodyPr wrap="square" rtlCol="0">
            <a:spAutoFit/>
          </a:bodyPr>
          <a:lstStyle/>
          <a:p>
            <a:r>
              <a:rPr lang="fr-FR" sz="1200" b="1" dirty="0" smtClean="0">
                <a:latin typeface="Andika" pitchFamily="2" charset="0"/>
                <a:ea typeface="Andika" pitchFamily="2" charset="0"/>
                <a:cs typeface="Andika" pitchFamily="2" charset="0"/>
              </a:rPr>
              <a:t>a. </a:t>
            </a:r>
            <a:r>
              <a:rPr lang="fr-FR" sz="1200" dirty="0" smtClean="0">
                <a:latin typeface="Andika" pitchFamily="2" charset="0"/>
                <a:ea typeface="Andika" pitchFamily="2" charset="0"/>
                <a:cs typeface="Andika" pitchFamily="2" charset="0"/>
              </a:rPr>
              <a:t>Qu’est-ce qu’une plaque tectonique ?</a:t>
            </a:r>
          </a:p>
          <a:p>
            <a:pPr>
              <a:lnSpc>
                <a:spcPct val="150000"/>
              </a:lnSpc>
            </a:pPr>
            <a:r>
              <a:rPr lang="fr-FR" sz="1400" dirty="0" smtClean="0">
                <a:solidFill>
                  <a:srgbClr val="FF0000"/>
                </a:solidFill>
                <a:latin typeface="Cursive standard" pitchFamily="2" charset="0"/>
                <a:ea typeface="Andika" pitchFamily="2" charset="0"/>
                <a:cs typeface="Andika" pitchFamily="2" charset="0"/>
              </a:rPr>
              <a:t>La croûte terrestre est fracturée en plusieurs plaques qui s’ajustent comme les pièces d’un puzzle. Elles flottent et se déplacent sur le manteau mou comme sur un tapis roulant.</a:t>
            </a:r>
          </a:p>
          <a:p>
            <a:pPr>
              <a:lnSpc>
                <a:spcPct val="150000"/>
              </a:lnSpc>
            </a:pPr>
            <a:endParaRPr lang="fr-FR" sz="1200" dirty="0">
              <a:latin typeface="Andika" pitchFamily="2" charset="0"/>
              <a:ea typeface="Andika" pitchFamily="2" charset="0"/>
              <a:cs typeface="Andika" pitchFamily="2" charset="0"/>
            </a:endParaRPr>
          </a:p>
          <a:p>
            <a:pPr>
              <a:lnSpc>
                <a:spcPct val="150000"/>
              </a:lnSpc>
            </a:pPr>
            <a:r>
              <a:rPr lang="fr-FR" sz="1200" b="1" dirty="0" smtClean="0">
                <a:latin typeface="Andika" pitchFamily="2" charset="0"/>
                <a:ea typeface="Andika" pitchFamily="2" charset="0"/>
                <a:cs typeface="Andika" pitchFamily="2" charset="0"/>
              </a:rPr>
              <a:t>b. </a:t>
            </a:r>
            <a:r>
              <a:rPr lang="fr-FR" sz="1200" dirty="0" smtClean="0">
                <a:latin typeface="Andika" pitchFamily="2" charset="0"/>
                <a:ea typeface="Andika" pitchFamily="2" charset="0"/>
                <a:cs typeface="Andika" pitchFamily="2" charset="0"/>
              </a:rPr>
              <a:t>Qu’est-ce que le phénomène de subduction ?</a:t>
            </a:r>
          </a:p>
          <a:p>
            <a:pPr>
              <a:lnSpc>
                <a:spcPct val="150000"/>
              </a:lnSpc>
            </a:pPr>
            <a:r>
              <a:rPr lang="fr-FR" sz="1400" dirty="0" smtClean="0">
                <a:solidFill>
                  <a:srgbClr val="FF0000"/>
                </a:solidFill>
                <a:latin typeface="Cursive standard" pitchFamily="2" charset="0"/>
                <a:ea typeface="Andika" pitchFamily="2" charset="0"/>
                <a:cs typeface="Andika" pitchFamily="2" charset="0"/>
              </a:rPr>
              <a:t>C’est lorsque certaines plaques, plus lourdes que d’autres, glissent sous les plaques plus légères. Il peut se produire entre deux plaques océaniques ou entre une plaque océanique et une plaque continentale.</a:t>
            </a:r>
          </a:p>
          <a:p>
            <a:pPr>
              <a:lnSpc>
                <a:spcPct val="150000"/>
              </a:lnSpc>
            </a:pPr>
            <a:endParaRPr lang="fr-FR" sz="1200" dirty="0">
              <a:latin typeface="Andika" pitchFamily="2" charset="0"/>
              <a:ea typeface="Andika" pitchFamily="2" charset="0"/>
              <a:cs typeface="Andika" pitchFamily="2" charset="0"/>
            </a:endParaRPr>
          </a:p>
          <a:p>
            <a:pPr>
              <a:lnSpc>
                <a:spcPct val="150000"/>
              </a:lnSpc>
            </a:pPr>
            <a:r>
              <a:rPr lang="fr-FR" sz="1200" b="1" dirty="0" smtClean="0">
                <a:latin typeface="Andika" pitchFamily="2" charset="0"/>
                <a:ea typeface="Andika" pitchFamily="2" charset="0"/>
                <a:cs typeface="Andika" pitchFamily="2" charset="0"/>
              </a:rPr>
              <a:t>c. </a:t>
            </a:r>
            <a:r>
              <a:rPr lang="fr-FR" sz="1200" dirty="0" smtClean="0">
                <a:latin typeface="Andika" pitchFamily="2" charset="0"/>
                <a:ea typeface="Andika" pitchFamily="2" charset="0"/>
                <a:cs typeface="Andika" pitchFamily="2" charset="0"/>
              </a:rPr>
              <a:t>Qu’est-ce que le magma ?</a:t>
            </a:r>
          </a:p>
          <a:p>
            <a:pPr>
              <a:lnSpc>
                <a:spcPct val="150000"/>
              </a:lnSpc>
            </a:pPr>
            <a:r>
              <a:rPr lang="fr-FR" sz="1400" dirty="0" smtClean="0">
                <a:solidFill>
                  <a:srgbClr val="FF0000"/>
                </a:solidFill>
                <a:latin typeface="Cursive standard" pitchFamily="2" charset="0"/>
                <a:ea typeface="Andika" pitchFamily="2" charset="0"/>
                <a:cs typeface="Andika" pitchFamily="2" charset="0"/>
              </a:rPr>
              <a:t>C’est de la roche en fusion contenant des gaz dissouts.</a:t>
            </a:r>
          </a:p>
          <a:p>
            <a:pPr>
              <a:lnSpc>
                <a:spcPct val="150000"/>
              </a:lnSpc>
            </a:pPr>
            <a:endParaRPr lang="fr-FR" sz="1200" dirty="0">
              <a:latin typeface="Andika" pitchFamily="2" charset="0"/>
              <a:ea typeface="Andika" pitchFamily="2" charset="0"/>
              <a:cs typeface="Andika" pitchFamily="2" charset="0"/>
            </a:endParaRPr>
          </a:p>
          <a:p>
            <a:pPr>
              <a:lnSpc>
                <a:spcPct val="150000"/>
              </a:lnSpc>
            </a:pPr>
            <a:r>
              <a:rPr lang="fr-FR" sz="1200" b="1" dirty="0" smtClean="0">
                <a:latin typeface="Andika" pitchFamily="2" charset="0"/>
                <a:ea typeface="Andika" pitchFamily="2" charset="0"/>
                <a:cs typeface="Andika" pitchFamily="2" charset="0"/>
              </a:rPr>
              <a:t>d. </a:t>
            </a:r>
            <a:r>
              <a:rPr lang="fr-FR" sz="1200" dirty="0" smtClean="0">
                <a:latin typeface="Andika" pitchFamily="2" charset="0"/>
                <a:ea typeface="Andika" pitchFamily="2" charset="0"/>
                <a:cs typeface="Andika" pitchFamily="2" charset="0"/>
              </a:rPr>
              <a:t>Explique comment le phénomène de subduction est à l’origine </a:t>
            </a:r>
          </a:p>
          <a:p>
            <a:pPr>
              <a:lnSpc>
                <a:spcPct val="150000"/>
              </a:lnSpc>
            </a:pPr>
            <a:r>
              <a:rPr lang="fr-FR" sz="1200" dirty="0" smtClean="0">
                <a:latin typeface="Andika" pitchFamily="2" charset="0"/>
                <a:ea typeface="Andika" pitchFamily="2" charset="0"/>
                <a:cs typeface="Andika" pitchFamily="2" charset="0"/>
              </a:rPr>
              <a:t>de la naissance des volcans.</a:t>
            </a:r>
          </a:p>
          <a:p>
            <a:pPr>
              <a:lnSpc>
                <a:spcPct val="150000"/>
              </a:lnSpc>
            </a:pPr>
            <a:r>
              <a:rPr lang="fr-FR" sz="1400" dirty="0" smtClean="0">
                <a:solidFill>
                  <a:srgbClr val="FF0000"/>
                </a:solidFill>
                <a:latin typeface="Cursive standard" pitchFamily="2" charset="0"/>
                <a:ea typeface="Andika" pitchFamily="2" charset="0"/>
                <a:cs typeface="Andika" pitchFamily="2" charset="0"/>
              </a:rPr>
              <a:t>En plongeant dans le manteau terrestre, les roches de la plaque océanique fondent sous l’effet de la chaleur. Elles se retransforment donc en magma qui s’accumule dans des réservoirs sous terre. Quand ces derniers débordent, le magma monte vers la surface et fait naitre les volcans.</a:t>
            </a:r>
          </a:p>
        </p:txBody>
      </p:sp>
      <p:grpSp>
        <p:nvGrpSpPr>
          <p:cNvPr id="7" name="Groupe 6"/>
          <p:cNvGrpSpPr/>
          <p:nvPr/>
        </p:nvGrpSpPr>
        <p:grpSpPr>
          <a:xfrm>
            <a:off x="88479" y="6003503"/>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48519" y="6158552"/>
            <a:ext cx="6120680" cy="276999"/>
          </a:xfrm>
          <a:prstGeom prst="rect">
            <a:avLst/>
          </a:prstGeom>
          <a:noFill/>
        </p:spPr>
        <p:txBody>
          <a:bodyPr wrap="square" rtlCol="0">
            <a:spAutoFit/>
          </a:bodyPr>
          <a:lstStyle/>
          <a:p>
            <a:r>
              <a:rPr lang="fr-FR" sz="1200" b="1" dirty="0" smtClean="0">
                <a:latin typeface="Andika" pitchFamily="2" charset="0"/>
                <a:ea typeface="Andika" pitchFamily="2" charset="0"/>
                <a:cs typeface="Andika" pitchFamily="2" charset="0"/>
              </a:rPr>
              <a:t>Les différents types d’éruptions.</a:t>
            </a:r>
            <a:endParaRPr lang="fr-FR" sz="1200" b="1" dirty="0">
              <a:latin typeface="Andika" pitchFamily="2" charset="0"/>
              <a:ea typeface="Andika" pitchFamily="2" charset="0"/>
              <a:cs typeface="Andika" pitchFamily="2" charset="0"/>
            </a:endParaRPr>
          </a:p>
        </p:txBody>
      </p:sp>
      <p:sp>
        <p:nvSpPr>
          <p:cNvPr id="11" name="Rectangle 10"/>
          <p:cNvSpPr/>
          <p:nvPr/>
        </p:nvSpPr>
        <p:spPr>
          <a:xfrm>
            <a:off x="88479" y="6609184"/>
            <a:ext cx="6652888" cy="3262432"/>
          </a:xfrm>
          <a:prstGeom prst="rect">
            <a:avLst/>
          </a:prstGeom>
        </p:spPr>
        <p:txBody>
          <a:bodyPr wrap="square">
            <a:spAutoFit/>
          </a:bodyPr>
          <a:lstStyle/>
          <a:p>
            <a:pPr marL="228600" indent="-228600">
              <a:buAutoNum type="alphaLcPeriod"/>
            </a:pPr>
            <a:r>
              <a:rPr lang="fr-FR" sz="1200" dirty="0" smtClean="0">
                <a:latin typeface="Andika" pitchFamily="2" charset="0"/>
                <a:ea typeface="Andika" pitchFamily="2" charset="0"/>
                <a:cs typeface="Andika" pitchFamily="2" charset="0"/>
              </a:rPr>
              <a:t>Combien de types d’éruptions existe-t-il ? </a:t>
            </a:r>
            <a:r>
              <a:rPr lang="fr-FR" sz="1400" dirty="0" smtClean="0">
                <a:solidFill>
                  <a:srgbClr val="FF0000"/>
                </a:solidFill>
                <a:latin typeface="Cursive standard" pitchFamily="2" charset="0"/>
                <a:ea typeface="Andika" pitchFamily="2" charset="0"/>
                <a:cs typeface="Andika" pitchFamily="2" charset="0"/>
              </a:rPr>
              <a:t>3</a:t>
            </a:r>
            <a:endParaRPr lang="fr-FR" sz="1200" dirty="0" smtClean="0">
              <a:solidFill>
                <a:srgbClr val="FF0000"/>
              </a:solidFill>
              <a:latin typeface="Cursive standard" pitchFamily="2" charset="0"/>
              <a:ea typeface="Andika" pitchFamily="2" charset="0"/>
              <a:cs typeface="Andika" pitchFamily="2" charset="0"/>
            </a:endParaRPr>
          </a:p>
          <a:p>
            <a:pPr marL="228600" indent="-228600">
              <a:buAutoNum type="alphaLcPeriod"/>
            </a:pPr>
            <a:endParaRPr lang="fr-FR" sz="1200" dirty="0">
              <a:latin typeface="Andika" pitchFamily="2" charset="0"/>
              <a:ea typeface="Andika" pitchFamily="2" charset="0"/>
              <a:cs typeface="Andika" pitchFamily="2" charset="0"/>
            </a:endParaRPr>
          </a:p>
          <a:p>
            <a:pPr marL="228600" indent="-228600">
              <a:buAutoNum type="alphaLcPeriod"/>
            </a:pPr>
            <a:r>
              <a:rPr lang="fr-FR" sz="1200" dirty="0" smtClean="0">
                <a:latin typeface="Andika" pitchFamily="2" charset="0"/>
                <a:ea typeface="Andika" pitchFamily="2" charset="0"/>
                <a:cs typeface="Andika" pitchFamily="2" charset="0"/>
              </a:rPr>
              <a:t>Pour chaque type d’éruption, décris en quelques mots ce qui les caractérise.</a:t>
            </a:r>
            <a:endParaRPr lang="fr-FR" sz="1200" dirty="0">
              <a:latin typeface="Andika" pitchFamily="2" charset="0"/>
              <a:ea typeface="Andika" pitchFamily="2" charset="0"/>
              <a:cs typeface="Andika" pitchFamily="2" charset="0"/>
            </a:endParaRPr>
          </a:p>
          <a:p>
            <a:pPr>
              <a:lnSpc>
                <a:spcPct val="150000"/>
              </a:lnSpc>
            </a:pPr>
            <a:r>
              <a:rPr lang="fr-FR" sz="1400" dirty="0" smtClean="0">
                <a:solidFill>
                  <a:srgbClr val="FF0000"/>
                </a:solidFill>
                <a:latin typeface="Cursive standard" pitchFamily="2" charset="0"/>
                <a:ea typeface="Andika" pitchFamily="2" charset="0"/>
                <a:cs typeface="Andika" pitchFamily="2" charset="0"/>
              </a:rPr>
              <a:t>Eruption effusive : Le magma est fluide, pauvre en gaz et produit en très grande quantité. La lave s’écoule rapidement.</a:t>
            </a:r>
          </a:p>
          <a:p>
            <a:pPr>
              <a:lnSpc>
                <a:spcPct val="150000"/>
              </a:lnSpc>
            </a:pPr>
            <a:endParaRPr lang="fr-FR" sz="1400" dirty="0">
              <a:solidFill>
                <a:srgbClr val="FF0000"/>
              </a:solidFill>
              <a:latin typeface="Cursive standard" pitchFamily="2" charset="0"/>
              <a:ea typeface="Andika" pitchFamily="2" charset="0"/>
              <a:cs typeface="Andika" pitchFamily="2" charset="0"/>
            </a:endParaRPr>
          </a:p>
          <a:p>
            <a:pPr>
              <a:lnSpc>
                <a:spcPct val="150000"/>
              </a:lnSpc>
            </a:pPr>
            <a:r>
              <a:rPr lang="fr-FR" sz="1400" dirty="0" smtClean="0">
                <a:solidFill>
                  <a:srgbClr val="FF0000"/>
                </a:solidFill>
                <a:latin typeface="Cursive standard" pitchFamily="2" charset="0"/>
                <a:ea typeface="Andika" pitchFamily="2" charset="0"/>
                <a:cs typeface="Andika" pitchFamily="2" charset="0"/>
              </a:rPr>
              <a:t>Eruption explosive : le magma trop pâteux a du mal à s’écouler, il contient beaucoup de gaz. Il monte lentement et forme un bouchon dans le cratère. En s’échappant, il pulvérise les roches dans une grosse explosion.</a:t>
            </a:r>
          </a:p>
          <a:p>
            <a:pPr>
              <a:lnSpc>
                <a:spcPct val="150000"/>
              </a:lnSpc>
            </a:pPr>
            <a:endParaRPr lang="fr-FR" sz="1400" dirty="0">
              <a:solidFill>
                <a:srgbClr val="FF0000"/>
              </a:solidFill>
              <a:latin typeface="Cursive standard" pitchFamily="2" charset="0"/>
              <a:ea typeface="Andika" pitchFamily="2" charset="0"/>
              <a:cs typeface="Andika" pitchFamily="2" charset="0"/>
            </a:endParaRPr>
          </a:p>
          <a:p>
            <a:pPr>
              <a:lnSpc>
                <a:spcPct val="150000"/>
              </a:lnSpc>
            </a:pPr>
            <a:r>
              <a:rPr lang="fr-FR" sz="1400" dirty="0" smtClean="0">
                <a:solidFill>
                  <a:srgbClr val="FF0000"/>
                </a:solidFill>
                <a:latin typeface="Cursive standard" pitchFamily="2" charset="0"/>
                <a:ea typeface="Andika" pitchFamily="2" charset="0"/>
                <a:cs typeface="Andika" pitchFamily="2" charset="0"/>
              </a:rPr>
              <a:t>Eruption mixte : Elles sont à la fois explosives et effusives.</a:t>
            </a:r>
            <a:endParaRPr lang="fr-FR" sz="1400" dirty="0">
              <a:solidFill>
                <a:srgbClr val="FF0000"/>
              </a:solidFill>
              <a:latin typeface="Cursive standard" pitchFamily="2" charset="0"/>
              <a:ea typeface="Andika" pitchFamily="2" charset="0"/>
              <a:cs typeface="Andika" pitchFamily="2"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42" r="6065" b="9785"/>
          <a:stretch/>
        </p:blipFill>
        <p:spPr bwMode="auto">
          <a:xfrm>
            <a:off x="5156201" y="3584848"/>
            <a:ext cx="1320800" cy="97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91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88479" y="2817723"/>
            <a:ext cx="360040" cy="461665"/>
            <a:chOff x="116632" y="1352600"/>
            <a:chExt cx="360040" cy="461665"/>
          </a:xfrm>
        </p:grpSpPr>
        <p:sp>
          <p:nvSpPr>
            <p:cNvPr id="3" name="Ellipse 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 name="ZoneTexte 4"/>
          <p:cNvSpPr txBox="1"/>
          <p:nvPr/>
        </p:nvSpPr>
        <p:spPr>
          <a:xfrm>
            <a:off x="448519" y="2972772"/>
            <a:ext cx="6120680" cy="276999"/>
          </a:xfrm>
          <a:prstGeom prst="rect">
            <a:avLst/>
          </a:prstGeom>
          <a:noFill/>
        </p:spPr>
        <p:txBody>
          <a:bodyPr wrap="square" rtlCol="0">
            <a:spAutoFit/>
          </a:bodyPr>
          <a:lstStyle/>
          <a:p>
            <a:r>
              <a:rPr lang="fr-FR" sz="1200" b="1" dirty="0" smtClean="0">
                <a:latin typeface="Andika" pitchFamily="2" charset="0"/>
                <a:ea typeface="Andika" pitchFamily="2" charset="0"/>
                <a:cs typeface="Andika" pitchFamily="2" charset="0"/>
              </a:rPr>
              <a:t>Le déclenchement d’une éruption</a:t>
            </a:r>
            <a:endParaRPr lang="fr-FR" sz="1200" b="1" dirty="0">
              <a:latin typeface="Andika" pitchFamily="2" charset="0"/>
              <a:ea typeface="Andika" pitchFamily="2" charset="0"/>
              <a:cs typeface="Andika" pitchFamily="2" charset="0"/>
            </a:endParaRPr>
          </a:p>
        </p:txBody>
      </p:sp>
      <p:sp>
        <p:nvSpPr>
          <p:cNvPr id="6" name="Rectangle 5"/>
          <p:cNvSpPr/>
          <p:nvPr/>
        </p:nvSpPr>
        <p:spPr>
          <a:xfrm>
            <a:off x="88479" y="3423404"/>
            <a:ext cx="6652888" cy="4524315"/>
          </a:xfrm>
          <a:prstGeom prst="rect">
            <a:avLst/>
          </a:prstGeom>
        </p:spPr>
        <p:txBody>
          <a:bodyPr wrap="square">
            <a:spAutoFit/>
          </a:bodyPr>
          <a:lstStyle/>
          <a:p>
            <a:pPr marL="228600" indent="-228600">
              <a:buAutoNum type="alphaLcPeriod"/>
            </a:pPr>
            <a:r>
              <a:rPr lang="fr-FR" sz="1200" dirty="0" smtClean="0">
                <a:latin typeface="Andika" pitchFamily="2" charset="0"/>
                <a:ea typeface="Andika" pitchFamily="2" charset="0"/>
                <a:cs typeface="Andika" pitchFamily="2" charset="0"/>
              </a:rPr>
              <a:t>Pour quelles raisons une éruption va-t-elle se déclencher ?</a:t>
            </a:r>
            <a:endParaRPr lang="fr-FR" sz="1200" dirty="0">
              <a:latin typeface="Andika" pitchFamily="2" charset="0"/>
              <a:ea typeface="Andika" pitchFamily="2" charset="0"/>
              <a:cs typeface="Andika" pitchFamily="2" charset="0"/>
            </a:endParaRPr>
          </a:p>
          <a:p>
            <a:pPr>
              <a:lnSpc>
                <a:spcPct val="150000"/>
              </a:lnSpc>
            </a:pPr>
            <a:r>
              <a:rPr lang="fr-FR" sz="1400" dirty="0" smtClean="0">
                <a:solidFill>
                  <a:srgbClr val="FF0000"/>
                </a:solidFill>
                <a:latin typeface="Cursive standard" pitchFamily="2" charset="0"/>
                <a:ea typeface="Andika" pitchFamily="2" charset="0"/>
                <a:cs typeface="Andika" pitchFamily="2" charset="0"/>
              </a:rPr>
              <a:t>Elle se déclenche lorsque la chambre magmatique est pleine, si une fissure se crée dans le toit ou si de l’eau s’infiltre et atteint le magma.</a:t>
            </a:r>
          </a:p>
          <a:p>
            <a:pPr>
              <a:lnSpc>
                <a:spcPct val="150000"/>
              </a:lnSpc>
            </a:pPr>
            <a:r>
              <a:rPr lang="fr-FR" sz="1200" dirty="0" smtClean="0">
                <a:latin typeface="Andika" pitchFamily="2" charset="0"/>
                <a:ea typeface="Andika" pitchFamily="2" charset="0"/>
                <a:cs typeface="Andika" pitchFamily="2" charset="0"/>
              </a:rPr>
              <a:t>b. Que se passe-t-il lors d’une éruption ?</a:t>
            </a:r>
          </a:p>
          <a:p>
            <a:pPr>
              <a:lnSpc>
                <a:spcPct val="150000"/>
              </a:lnSpc>
            </a:pPr>
            <a:r>
              <a:rPr lang="fr-FR" sz="1400" dirty="0" smtClean="0">
                <a:solidFill>
                  <a:srgbClr val="FF0000"/>
                </a:solidFill>
                <a:latin typeface="Cursive standard" pitchFamily="2" charset="0"/>
                <a:ea typeface="Andika" pitchFamily="2" charset="0"/>
                <a:cs typeface="Andika" pitchFamily="2" charset="0"/>
              </a:rPr>
              <a:t>Quand la chambre magmatique est pleine, les gaz du magma sont comprimés. Ils gonflent, ce qui augmente  le volume du magma qui va remonter dans la cheminée principale jusqu’au cratère, c’est l’éruption.</a:t>
            </a:r>
            <a:endParaRPr lang="fr-FR" sz="1400" dirty="0">
              <a:solidFill>
                <a:srgbClr val="FF0000"/>
              </a:solidFill>
              <a:latin typeface="Cursive standard" pitchFamily="2" charset="0"/>
              <a:ea typeface="Andika" pitchFamily="2" charset="0"/>
              <a:cs typeface="Andika" pitchFamily="2" charset="0"/>
            </a:endParaRPr>
          </a:p>
          <a:p>
            <a:pPr>
              <a:lnSpc>
                <a:spcPct val="150000"/>
              </a:lnSpc>
            </a:pPr>
            <a:r>
              <a:rPr lang="fr-FR" sz="1200" dirty="0" smtClean="0">
                <a:latin typeface="Andika" pitchFamily="2" charset="0"/>
                <a:ea typeface="Andika" pitchFamily="2" charset="0"/>
                <a:cs typeface="Andika" pitchFamily="2" charset="0"/>
              </a:rPr>
              <a:t>c. Quelle différence y a-t-il entre le magma et la lave ?</a:t>
            </a:r>
          </a:p>
          <a:p>
            <a:pPr>
              <a:lnSpc>
                <a:spcPct val="150000"/>
              </a:lnSpc>
            </a:pPr>
            <a:r>
              <a:rPr lang="fr-FR" sz="1400" dirty="0" smtClean="0">
                <a:solidFill>
                  <a:srgbClr val="FF0000"/>
                </a:solidFill>
                <a:latin typeface="Cursive standard" pitchFamily="2" charset="0"/>
                <a:ea typeface="Andika" pitchFamily="2" charset="0"/>
                <a:cs typeface="Andika" pitchFamily="2" charset="0"/>
              </a:rPr>
              <a:t>Lors de l’éruption, le magma est libéré de ses gaz, on parle alors de lave.</a:t>
            </a:r>
            <a:endParaRPr lang="fr-FR" sz="1400" dirty="0">
              <a:solidFill>
                <a:srgbClr val="FF0000"/>
              </a:solidFill>
              <a:latin typeface="Cursive standard" pitchFamily="2" charset="0"/>
              <a:ea typeface="Andika" pitchFamily="2" charset="0"/>
              <a:cs typeface="Andika" pitchFamily="2" charset="0"/>
            </a:endParaRPr>
          </a:p>
          <a:p>
            <a:pPr>
              <a:lnSpc>
                <a:spcPct val="150000"/>
              </a:lnSpc>
            </a:pPr>
            <a:r>
              <a:rPr lang="fr-FR" sz="1200" dirty="0" smtClean="0">
                <a:latin typeface="Andika" pitchFamily="2" charset="0"/>
                <a:ea typeface="Andika" pitchFamily="2" charset="0"/>
                <a:cs typeface="Andika" pitchFamily="2" charset="0"/>
              </a:rPr>
              <a:t>d. Qu’est-ce qu’une nuée ardente ?</a:t>
            </a:r>
            <a:endParaRPr lang="fr-FR" sz="1200" dirty="0">
              <a:latin typeface="Andika" pitchFamily="2" charset="0"/>
              <a:ea typeface="Andika" pitchFamily="2" charset="0"/>
              <a:cs typeface="Andika" pitchFamily="2" charset="0"/>
            </a:endParaRPr>
          </a:p>
          <a:p>
            <a:pPr>
              <a:lnSpc>
                <a:spcPct val="150000"/>
              </a:lnSpc>
            </a:pPr>
            <a:r>
              <a:rPr lang="fr-FR" sz="1400" dirty="0" smtClean="0">
                <a:solidFill>
                  <a:srgbClr val="FF0000"/>
                </a:solidFill>
                <a:latin typeface="Cursive standard" pitchFamily="2" charset="0"/>
                <a:ea typeface="Andika" pitchFamily="2" charset="0"/>
                <a:cs typeface="Andika" pitchFamily="2" charset="0"/>
              </a:rPr>
              <a:t>C’est un nuage de gaz, mêlé de cendres et de fragments de roches incandescentes qui dévale les pentes du volcan à plus de 200 km/h !</a:t>
            </a:r>
            <a:endParaRPr lang="fr-FR" sz="1400" dirty="0">
              <a:solidFill>
                <a:srgbClr val="FF0000"/>
              </a:solidFill>
              <a:latin typeface="Cursive standard" pitchFamily="2" charset="0"/>
              <a:ea typeface="Andika" pitchFamily="2" charset="0"/>
              <a:cs typeface="Andika" pitchFamily="2" charset="0"/>
            </a:endParaRPr>
          </a:p>
          <a:p>
            <a:pPr>
              <a:lnSpc>
                <a:spcPct val="150000"/>
              </a:lnSpc>
            </a:pPr>
            <a:endParaRPr lang="fr-FR" sz="1200" dirty="0" smtClean="0">
              <a:latin typeface="Andika" pitchFamily="2" charset="0"/>
              <a:ea typeface="Andika" pitchFamily="2" charset="0"/>
              <a:cs typeface="Andika" pitchFamily="2" charset="0"/>
            </a:endParaRPr>
          </a:p>
          <a:p>
            <a:pPr>
              <a:lnSpc>
                <a:spcPct val="150000"/>
              </a:lnSpc>
            </a:pPr>
            <a:endParaRPr lang="fr-FR" sz="1200" dirty="0">
              <a:latin typeface="Andika" pitchFamily="2" charset="0"/>
              <a:ea typeface="Andika" pitchFamily="2" charset="0"/>
              <a:cs typeface="Andika" pitchFamily="2" charset="0"/>
            </a:endParaRPr>
          </a:p>
          <a:p>
            <a:pPr>
              <a:lnSpc>
                <a:spcPct val="150000"/>
              </a:lnSpc>
            </a:pPr>
            <a:endParaRPr lang="fr-FR" sz="1200" dirty="0">
              <a:latin typeface="Andika" pitchFamily="2" charset="0"/>
              <a:ea typeface="Andika" pitchFamily="2" charset="0"/>
              <a:cs typeface="Andika" pitchFamily="2"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200" y="7545288"/>
            <a:ext cx="1381417" cy="223224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beausobre.educanet2.ch/7vsb1-volcans/.ws_gen/21/jpg_eruptio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93" y="469897"/>
            <a:ext cx="1929733" cy="16701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http://sites17.ac-poitiers.fr/cherac-prim/sites/cherac-prim/IMG/jpg/volcan_gris.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779977" y="469897"/>
            <a:ext cx="2385327" cy="16701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p:cNvSpPr/>
          <p:nvPr/>
        </p:nvSpPr>
        <p:spPr>
          <a:xfrm>
            <a:off x="88479" y="128464"/>
            <a:ext cx="6652888" cy="276999"/>
          </a:xfrm>
          <a:prstGeom prst="rect">
            <a:avLst/>
          </a:prstGeom>
        </p:spPr>
        <p:txBody>
          <a:bodyPr wrap="square">
            <a:spAutoFit/>
          </a:bodyPr>
          <a:lstStyle/>
          <a:p>
            <a:r>
              <a:rPr lang="fr-FR" sz="1200" dirty="0" smtClean="0">
                <a:latin typeface="Andika" pitchFamily="2" charset="0"/>
                <a:ea typeface="Andika" pitchFamily="2" charset="0"/>
                <a:cs typeface="Andika" pitchFamily="2" charset="0"/>
              </a:rPr>
              <a:t>c. Pour chacun de ces volcans, indique le type d’éruption dont il s’agit.</a:t>
            </a:r>
          </a:p>
        </p:txBody>
      </p:sp>
      <p:pic>
        <p:nvPicPr>
          <p:cNvPr id="11" name="Image 10" descr="Capture d’écran"/>
          <p:cNvPicPr>
            <a:picLocks noChangeAspect="1"/>
          </p:cNvPicPr>
          <p:nvPr/>
        </p:nvPicPr>
        <p:blipFill rotWithShape="1">
          <a:blip r:embed="rId6">
            <a:extLst>
              <a:ext uri="{28A0092B-C50C-407E-A947-70E740481C1C}">
                <a14:useLocalDpi xmlns:a14="http://schemas.microsoft.com/office/drawing/2010/main" val="0"/>
              </a:ext>
            </a:extLst>
          </a:blip>
          <a:srcRect l="61844" r="5788" b="75338"/>
          <a:stretch/>
        </p:blipFill>
        <p:spPr>
          <a:xfrm>
            <a:off x="705177" y="2225052"/>
            <a:ext cx="2219767" cy="592671"/>
          </a:xfrm>
          <a:prstGeom prst="rect">
            <a:avLst/>
          </a:prstGeom>
        </p:spPr>
      </p:pic>
      <p:pic>
        <p:nvPicPr>
          <p:cNvPr id="12" name="Image 11" descr="Capture d’écran"/>
          <p:cNvPicPr>
            <a:picLocks noChangeAspect="1"/>
          </p:cNvPicPr>
          <p:nvPr/>
        </p:nvPicPr>
        <p:blipFill rotWithShape="1">
          <a:blip r:embed="rId6">
            <a:extLst>
              <a:ext uri="{28A0092B-C50C-407E-A947-70E740481C1C}">
                <a14:useLocalDpi xmlns:a14="http://schemas.microsoft.com/office/drawing/2010/main" val="0"/>
              </a:ext>
            </a:extLst>
          </a:blip>
          <a:srcRect l="61844" r="5788" b="75338"/>
          <a:stretch/>
        </p:blipFill>
        <p:spPr>
          <a:xfrm>
            <a:off x="3862756" y="2225051"/>
            <a:ext cx="2219767" cy="592671"/>
          </a:xfrm>
          <a:prstGeom prst="rect">
            <a:avLst/>
          </a:prstGeom>
        </p:spPr>
      </p:pic>
      <p:grpSp>
        <p:nvGrpSpPr>
          <p:cNvPr id="13" name="Groupe 12"/>
          <p:cNvGrpSpPr/>
          <p:nvPr/>
        </p:nvGrpSpPr>
        <p:grpSpPr>
          <a:xfrm>
            <a:off x="88479" y="7257256"/>
            <a:ext cx="360040" cy="461665"/>
            <a:chOff x="116632" y="1352600"/>
            <a:chExt cx="360040" cy="461665"/>
          </a:xfrm>
        </p:grpSpPr>
        <p:sp>
          <p:nvSpPr>
            <p:cNvPr id="14" name="Ellipse 1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5</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48519" y="7412305"/>
            <a:ext cx="6120680" cy="276999"/>
          </a:xfrm>
          <a:prstGeom prst="rect">
            <a:avLst/>
          </a:prstGeom>
          <a:noFill/>
        </p:spPr>
        <p:txBody>
          <a:bodyPr wrap="square" rtlCol="0">
            <a:spAutoFit/>
          </a:bodyPr>
          <a:lstStyle/>
          <a:p>
            <a:r>
              <a:rPr lang="fr-FR" sz="1200" b="1" dirty="0" smtClean="0">
                <a:latin typeface="Andika" pitchFamily="2" charset="0"/>
                <a:ea typeface="Andika" pitchFamily="2" charset="0"/>
                <a:cs typeface="Andika" pitchFamily="2" charset="0"/>
              </a:rPr>
              <a:t>L’étude des volcans</a:t>
            </a:r>
            <a:endParaRPr lang="fr-FR" sz="1200" b="1" dirty="0">
              <a:latin typeface="Andika" pitchFamily="2" charset="0"/>
              <a:ea typeface="Andika" pitchFamily="2" charset="0"/>
              <a:cs typeface="Andika" pitchFamily="2" charset="0"/>
            </a:endParaRPr>
          </a:p>
        </p:txBody>
      </p:sp>
      <p:sp>
        <p:nvSpPr>
          <p:cNvPr id="17" name="Rectangle 16"/>
          <p:cNvSpPr/>
          <p:nvPr/>
        </p:nvSpPr>
        <p:spPr>
          <a:xfrm>
            <a:off x="88479" y="7833320"/>
            <a:ext cx="6652888" cy="1969770"/>
          </a:xfrm>
          <a:prstGeom prst="rect">
            <a:avLst/>
          </a:prstGeom>
        </p:spPr>
        <p:txBody>
          <a:bodyPr wrap="square">
            <a:spAutoFit/>
          </a:bodyPr>
          <a:lstStyle/>
          <a:p>
            <a:pPr marL="228600" indent="-228600">
              <a:buAutoNum type="alphaLcPeriod"/>
            </a:pPr>
            <a:r>
              <a:rPr lang="fr-FR" sz="1200" dirty="0" smtClean="0">
                <a:latin typeface="Andika" pitchFamily="2" charset="0"/>
                <a:ea typeface="Andika" pitchFamily="2" charset="0"/>
                <a:cs typeface="Andika" pitchFamily="2" charset="0"/>
              </a:rPr>
              <a:t>Comment se nomment les personnes qui étudient les volcans ?</a:t>
            </a:r>
          </a:p>
          <a:p>
            <a:pPr marL="228600" indent="-228600">
              <a:buAutoNum type="alphaLcPeriod"/>
            </a:pPr>
            <a:endParaRPr lang="fr-FR" sz="1200" dirty="0">
              <a:latin typeface="Andika" pitchFamily="2" charset="0"/>
              <a:ea typeface="Andika" pitchFamily="2" charset="0"/>
              <a:cs typeface="Andika" pitchFamily="2" charset="0"/>
            </a:endParaRPr>
          </a:p>
          <a:p>
            <a:r>
              <a:rPr lang="fr-FR" sz="1400" dirty="0" smtClean="0">
                <a:solidFill>
                  <a:srgbClr val="FF0000"/>
                </a:solidFill>
                <a:latin typeface="Cursive standard" pitchFamily="2" charset="0"/>
                <a:ea typeface="Andika" pitchFamily="2" charset="0"/>
                <a:cs typeface="Andika" pitchFamily="2" charset="0"/>
              </a:rPr>
              <a:t>Les volcanologues</a:t>
            </a:r>
          </a:p>
          <a:p>
            <a:endParaRPr lang="fr-FR" sz="1200" dirty="0">
              <a:latin typeface="Andika" pitchFamily="2" charset="0"/>
              <a:ea typeface="Andika" pitchFamily="2" charset="0"/>
              <a:cs typeface="Andika" pitchFamily="2" charset="0"/>
            </a:endParaRPr>
          </a:p>
          <a:p>
            <a:r>
              <a:rPr lang="fr-FR" sz="1200" dirty="0" smtClean="0">
                <a:latin typeface="Andika" pitchFamily="2" charset="0"/>
                <a:ea typeface="Andika" pitchFamily="2" charset="0"/>
                <a:cs typeface="Andika" pitchFamily="2" charset="0"/>
              </a:rPr>
              <a:t>b. De quoi est composé leur équipement ?</a:t>
            </a:r>
          </a:p>
          <a:p>
            <a:pPr>
              <a:lnSpc>
                <a:spcPct val="150000"/>
              </a:lnSpc>
            </a:pPr>
            <a:endParaRPr lang="fr-FR" sz="1200" dirty="0" smtClean="0">
              <a:latin typeface="Andika" pitchFamily="2" charset="0"/>
              <a:ea typeface="Andika" pitchFamily="2" charset="0"/>
              <a:cs typeface="Andika" pitchFamily="2" charset="0"/>
            </a:endParaRPr>
          </a:p>
          <a:p>
            <a:pPr>
              <a:lnSpc>
                <a:spcPct val="150000"/>
              </a:lnSpc>
            </a:pPr>
            <a:r>
              <a:rPr lang="fr-FR" sz="1400" dirty="0" smtClean="0">
                <a:solidFill>
                  <a:srgbClr val="FF0000"/>
                </a:solidFill>
                <a:latin typeface="Cursive standard" pitchFamily="2" charset="0"/>
                <a:ea typeface="Andika" pitchFamily="2" charset="0"/>
                <a:cs typeface="Andika" pitchFamily="2" charset="0"/>
              </a:rPr>
              <a:t>Une combinaison pour les protéger de la chaleur, un heaume antichoc,</a:t>
            </a:r>
          </a:p>
          <a:p>
            <a:pPr>
              <a:lnSpc>
                <a:spcPct val="150000"/>
              </a:lnSpc>
            </a:pPr>
            <a:r>
              <a:rPr lang="fr-FR" sz="1400" dirty="0" smtClean="0">
                <a:solidFill>
                  <a:srgbClr val="FF0000"/>
                </a:solidFill>
                <a:latin typeface="Cursive standard" pitchFamily="2" charset="0"/>
                <a:ea typeface="Andika" pitchFamily="2" charset="0"/>
                <a:cs typeface="Andika" pitchFamily="2" charset="0"/>
              </a:rPr>
              <a:t>un masque pour les protéger des gaz.</a:t>
            </a:r>
          </a:p>
        </p:txBody>
      </p:sp>
      <p:sp>
        <p:nvSpPr>
          <p:cNvPr id="7" name="ZoneTexte 6"/>
          <p:cNvSpPr txBox="1"/>
          <p:nvPr/>
        </p:nvSpPr>
        <p:spPr>
          <a:xfrm>
            <a:off x="972500" y="2311320"/>
            <a:ext cx="1786719" cy="369332"/>
          </a:xfrm>
          <a:prstGeom prst="rect">
            <a:avLst/>
          </a:prstGeom>
          <a:noFill/>
        </p:spPr>
        <p:txBody>
          <a:bodyPr wrap="square" rtlCol="0">
            <a:spAutoFit/>
          </a:bodyPr>
          <a:lstStyle/>
          <a:p>
            <a:r>
              <a:rPr lang="fr-FR" b="1" dirty="0" smtClean="0">
                <a:solidFill>
                  <a:srgbClr val="FF0000"/>
                </a:solidFill>
                <a:latin typeface="Cursive standard" pitchFamily="2" charset="0"/>
              </a:rPr>
              <a:t>Eruption effusive</a:t>
            </a:r>
            <a:endParaRPr lang="fr-FR" b="1" dirty="0">
              <a:solidFill>
                <a:srgbClr val="FF0000"/>
              </a:solidFill>
              <a:latin typeface="Cursive standard" pitchFamily="2" charset="0"/>
            </a:endParaRPr>
          </a:p>
        </p:txBody>
      </p:sp>
      <p:sp>
        <p:nvSpPr>
          <p:cNvPr id="19" name="ZoneTexte 18"/>
          <p:cNvSpPr txBox="1"/>
          <p:nvPr/>
        </p:nvSpPr>
        <p:spPr>
          <a:xfrm>
            <a:off x="4046774" y="2311321"/>
            <a:ext cx="2111950" cy="369332"/>
          </a:xfrm>
          <a:prstGeom prst="rect">
            <a:avLst/>
          </a:prstGeom>
          <a:noFill/>
        </p:spPr>
        <p:txBody>
          <a:bodyPr wrap="square" rtlCol="0">
            <a:spAutoFit/>
          </a:bodyPr>
          <a:lstStyle/>
          <a:p>
            <a:r>
              <a:rPr lang="fr-FR" b="1" dirty="0" smtClean="0">
                <a:solidFill>
                  <a:srgbClr val="FF0000"/>
                </a:solidFill>
                <a:latin typeface="Cursive standard" pitchFamily="2" charset="0"/>
              </a:rPr>
              <a:t>Eruption explosive</a:t>
            </a:r>
            <a:endParaRPr lang="fr-FR" b="1" dirty="0">
              <a:solidFill>
                <a:srgbClr val="FF0000"/>
              </a:solidFill>
              <a:latin typeface="Cursive standard" pitchFamily="2" charset="0"/>
            </a:endParaRPr>
          </a:p>
        </p:txBody>
      </p:sp>
    </p:spTree>
    <p:extLst>
      <p:ext uri="{BB962C8B-B14F-4D97-AF65-F5344CB8AC3E}">
        <p14:creationId xmlns:p14="http://schemas.microsoft.com/office/powerpoint/2010/main" val="272028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260648" y="6393160"/>
            <a:ext cx="6495331" cy="2139345"/>
          </a:xfrm>
          <a:prstGeom prst="roundRect">
            <a:avLst/>
          </a:prstGeom>
          <a:solidFill>
            <a:schemeClr val="bg1">
              <a:lumMod val="85000"/>
            </a:schemeClr>
          </a:solidFill>
          <a:ln w="19050">
            <a:solidFill>
              <a:schemeClr val="tx1">
                <a:lumMod val="65000"/>
                <a:lumOff val="35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p:cNvGrpSpPr/>
          <p:nvPr/>
        </p:nvGrpSpPr>
        <p:grpSpPr>
          <a:xfrm>
            <a:off x="88479" y="-15552"/>
            <a:ext cx="360040" cy="461665"/>
            <a:chOff x="116632" y="1352600"/>
            <a:chExt cx="360040" cy="461665"/>
          </a:xfrm>
        </p:grpSpPr>
        <p:sp>
          <p:nvSpPr>
            <p:cNvPr id="3" name="Ellipse 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16632" y="1352600"/>
              <a:ext cx="360040" cy="461665"/>
            </a:xfrm>
            <a:prstGeom prst="rect">
              <a:avLst/>
            </a:prstGeom>
            <a:noFill/>
          </p:spPr>
          <p:txBody>
            <a:bodyPr wrap="square" rtlCol="0">
              <a:spAutoFit/>
            </a:bodyPr>
            <a:lstStyle/>
            <a:p>
              <a:pPr algn="ctr"/>
              <a:r>
                <a:rPr lang="fr-FR" sz="2400" smtClean="0">
                  <a:solidFill>
                    <a:schemeClr val="bg1">
                      <a:lumMod val="50000"/>
                    </a:schemeClr>
                  </a:solidFill>
                  <a:effectLst>
                    <a:outerShdw blurRad="38100" dist="38100" dir="2700000" algn="tl">
                      <a:srgbClr val="000000">
                        <a:alpha val="43137"/>
                      </a:srgbClr>
                    </a:outerShdw>
                  </a:effectLst>
                  <a:latin typeface="Berlin Sans FB Demi" pitchFamily="34" charset="0"/>
                </a:rPr>
                <a:t>6</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 name="ZoneTexte 4"/>
          <p:cNvSpPr txBox="1"/>
          <p:nvPr/>
        </p:nvSpPr>
        <p:spPr>
          <a:xfrm>
            <a:off x="448519" y="139497"/>
            <a:ext cx="6120680" cy="276999"/>
          </a:xfrm>
          <a:prstGeom prst="rect">
            <a:avLst/>
          </a:prstGeom>
          <a:noFill/>
        </p:spPr>
        <p:txBody>
          <a:bodyPr wrap="square" rtlCol="0">
            <a:spAutoFit/>
          </a:bodyPr>
          <a:lstStyle/>
          <a:p>
            <a:r>
              <a:rPr lang="fr-FR" sz="1200" b="1" dirty="0" smtClean="0">
                <a:latin typeface="Andika" pitchFamily="2" charset="0"/>
                <a:ea typeface="Andika" pitchFamily="2" charset="0"/>
                <a:cs typeface="Andika" pitchFamily="2" charset="0"/>
              </a:rPr>
              <a:t>Fabrication d’un volcan et reproduction d’une éruption</a:t>
            </a:r>
            <a:endParaRPr lang="fr-FR" sz="1200" b="1" dirty="0">
              <a:latin typeface="Andika" pitchFamily="2" charset="0"/>
              <a:ea typeface="Andika" pitchFamily="2" charset="0"/>
              <a:cs typeface="Andika" pitchFamily="2" charset="0"/>
            </a:endParaRPr>
          </a:p>
        </p:txBody>
      </p:sp>
      <p:sp>
        <p:nvSpPr>
          <p:cNvPr id="6" name="ZoneTexte 5"/>
          <p:cNvSpPr txBox="1"/>
          <p:nvPr/>
        </p:nvSpPr>
        <p:spPr>
          <a:xfrm>
            <a:off x="332656" y="776536"/>
            <a:ext cx="6336704" cy="7755969"/>
          </a:xfrm>
          <a:prstGeom prst="rect">
            <a:avLst/>
          </a:prstGeom>
          <a:noFill/>
        </p:spPr>
        <p:txBody>
          <a:bodyPr wrap="square" rtlCol="0">
            <a:spAutoFit/>
          </a:bodyPr>
          <a:lstStyle/>
          <a:p>
            <a:r>
              <a:rPr lang="fr-FR" sz="1200" dirty="0" smtClean="0">
                <a:latin typeface="Andika" pitchFamily="2" charset="0"/>
                <a:ea typeface="Andika" pitchFamily="2" charset="0"/>
                <a:cs typeface="Andika" pitchFamily="2" charset="0"/>
              </a:rPr>
              <a:t>Pour fabriquer ton propre volcan, tu vas avoir besoin du matériel suivant :</a:t>
            </a:r>
          </a:p>
          <a:p>
            <a:endParaRPr lang="fr-FR" sz="1200" dirty="0">
              <a:latin typeface="Andika" pitchFamily="2" charset="0"/>
              <a:ea typeface="Andika" pitchFamily="2" charset="0"/>
              <a:cs typeface="Andika" pitchFamily="2" charset="0"/>
            </a:endParaRPr>
          </a:p>
          <a:p>
            <a:pPr marL="285750" indent="-285750">
              <a:buFont typeface="Wingdings" pitchFamily="2" charset="2"/>
              <a:buChar char="q"/>
            </a:pPr>
            <a:r>
              <a:rPr lang="fr-FR" sz="1200" dirty="0" smtClean="0">
                <a:latin typeface="Andika" pitchFamily="2" charset="0"/>
                <a:ea typeface="Andika" pitchFamily="2" charset="0"/>
                <a:cs typeface="Andika" pitchFamily="2" charset="0"/>
              </a:rPr>
              <a:t>Une petite bouteille en plastique</a:t>
            </a:r>
          </a:p>
          <a:p>
            <a:pPr marL="285750" indent="-285750">
              <a:buFont typeface="Wingdings" pitchFamily="2" charset="2"/>
              <a:buChar char="q"/>
            </a:pPr>
            <a:r>
              <a:rPr lang="fr-FR" sz="1200" dirty="0" smtClean="0">
                <a:latin typeface="Andika" pitchFamily="2" charset="0"/>
                <a:ea typeface="Andika" pitchFamily="2" charset="0"/>
                <a:cs typeface="Andika" pitchFamily="2" charset="0"/>
              </a:rPr>
              <a:t>du vinaigre</a:t>
            </a:r>
          </a:p>
          <a:p>
            <a:pPr marL="285750" indent="-285750">
              <a:buFont typeface="Wingdings" pitchFamily="2" charset="2"/>
              <a:buChar char="q"/>
            </a:pPr>
            <a:r>
              <a:rPr lang="fr-FR" sz="1200" dirty="0" smtClean="0">
                <a:latin typeface="Andika" pitchFamily="2" charset="0"/>
                <a:ea typeface="Andika" pitchFamily="2" charset="0"/>
                <a:cs typeface="Andika" pitchFamily="2" charset="0"/>
              </a:rPr>
              <a:t>de la sauce tomate</a:t>
            </a:r>
          </a:p>
          <a:p>
            <a:pPr marL="285750" indent="-285750">
              <a:buFont typeface="Wingdings" pitchFamily="2" charset="2"/>
              <a:buChar char="q"/>
            </a:pPr>
            <a:r>
              <a:rPr lang="fr-FR" sz="1200" dirty="0" smtClean="0">
                <a:latin typeface="Andika" pitchFamily="2" charset="0"/>
                <a:ea typeface="Andika" pitchFamily="2" charset="0"/>
                <a:cs typeface="Andika" pitchFamily="2" charset="0"/>
              </a:rPr>
              <a:t>2 cuillères à café de bicarbonate de soude</a:t>
            </a:r>
          </a:p>
          <a:p>
            <a:pPr marL="285750" indent="-285750">
              <a:buFont typeface="Wingdings" pitchFamily="2" charset="2"/>
              <a:buChar char="q"/>
            </a:pPr>
            <a:endParaRPr lang="fr-FR" sz="1200" dirty="0">
              <a:latin typeface="Andika" pitchFamily="2" charset="0"/>
              <a:ea typeface="Andika" pitchFamily="2" charset="0"/>
              <a:cs typeface="Andika" pitchFamily="2" charset="0"/>
            </a:endParaRPr>
          </a:p>
          <a:p>
            <a:r>
              <a:rPr lang="fr-FR" sz="1200" dirty="0" smtClean="0">
                <a:latin typeface="Andika" pitchFamily="2" charset="0"/>
                <a:ea typeface="Andika" pitchFamily="2" charset="0"/>
                <a:cs typeface="Andika" pitchFamily="2" charset="0"/>
              </a:rPr>
              <a:t>Remplis la bouteille de vinaigre au ¾ et ajoute 2 cuillères de sauce tomate.</a:t>
            </a:r>
          </a:p>
          <a:p>
            <a:r>
              <a:rPr lang="fr-FR" sz="1200" dirty="0" smtClean="0">
                <a:latin typeface="Andika" pitchFamily="2" charset="0"/>
                <a:ea typeface="Andika" pitchFamily="2" charset="0"/>
                <a:cs typeface="Andika" pitchFamily="2" charset="0"/>
              </a:rPr>
              <a:t>Verse avec précaution le bicarbonate de soude dans la bouteille.</a:t>
            </a:r>
          </a:p>
          <a:p>
            <a:endParaRPr lang="fr-FR" sz="1200" dirty="0">
              <a:latin typeface="Andika" pitchFamily="2" charset="0"/>
              <a:ea typeface="Andika" pitchFamily="2" charset="0"/>
              <a:cs typeface="Andika" pitchFamily="2" charset="0"/>
            </a:endParaRPr>
          </a:p>
          <a:p>
            <a:r>
              <a:rPr lang="fr-FR" sz="1200" dirty="0" smtClean="0">
                <a:latin typeface="Andika" pitchFamily="2" charset="0"/>
                <a:ea typeface="Andika" pitchFamily="2" charset="0"/>
                <a:cs typeface="Andika" pitchFamily="2" charset="0"/>
              </a:rPr>
              <a:t>Ton volcan va entrer en éruption dans quelques secondes !</a:t>
            </a: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endParaRPr lang="fr-FR" sz="1200" dirty="0" smtClean="0">
              <a:latin typeface="Andika" pitchFamily="2" charset="0"/>
              <a:ea typeface="Andika" pitchFamily="2" charset="0"/>
              <a:cs typeface="Andika" pitchFamily="2" charset="0"/>
            </a:endParaRPr>
          </a:p>
          <a:p>
            <a:r>
              <a:rPr lang="fr-FR" sz="1200" dirty="0" smtClean="0">
                <a:latin typeface="Andika" pitchFamily="2" charset="0"/>
                <a:ea typeface="Andika" pitchFamily="2" charset="0"/>
                <a:cs typeface="Andika" pitchFamily="2" charset="0"/>
              </a:rPr>
              <a:t>Quel type d’éruption viens-tu de reproduire ?</a:t>
            </a: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endParaRPr lang="fr-FR" sz="1200" dirty="0" smtClean="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a:p>
            <a:pPr algn="just">
              <a:lnSpc>
                <a:spcPct val="150000"/>
              </a:lnSpc>
            </a:pPr>
            <a:r>
              <a:rPr lang="fr-FR" sz="1200" b="1" u="sng" dirty="0" smtClean="0">
                <a:latin typeface="Andika" pitchFamily="2" charset="0"/>
                <a:ea typeface="Andika" pitchFamily="2" charset="0"/>
                <a:cs typeface="Andika" pitchFamily="2" charset="0"/>
              </a:rPr>
              <a:t>Petite explication de ce que tu viens d’observer :</a:t>
            </a:r>
          </a:p>
          <a:p>
            <a:pPr algn="just">
              <a:lnSpc>
                <a:spcPct val="150000"/>
              </a:lnSpc>
            </a:pPr>
            <a:r>
              <a:rPr lang="fr-FR" sz="1200" dirty="0" smtClean="0">
                <a:latin typeface="Andika" pitchFamily="2" charset="0"/>
                <a:ea typeface="Andika" pitchFamily="2" charset="0"/>
                <a:cs typeface="Andika" pitchFamily="2" charset="0"/>
              </a:rPr>
              <a:t>Le bicarbonate de soude contient une substance appelée carbonate. Quand on mélange le vinaigre, qui est un acide, et le carbonate, ils produisent un gaz : le gaz carbonique. Ce gaz fait surface sous forme de petites bulles, ce qui va produire un bouillonnement dans le vinaigre.</a:t>
            </a:r>
            <a:endParaRPr lang="fr-FR" sz="1200" dirty="0">
              <a:latin typeface="Andika" pitchFamily="2" charset="0"/>
              <a:ea typeface="Andika" pitchFamily="2" charset="0"/>
              <a:cs typeface="Andika" pitchFamily="2" charset="0"/>
            </a:endParaRPr>
          </a:p>
          <a:p>
            <a:endParaRPr lang="fr-FR" sz="1200" dirty="0">
              <a:latin typeface="Andika" pitchFamily="2" charset="0"/>
              <a:ea typeface="Andika" pitchFamily="2" charset="0"/>
              <a:cs typeface="Andika" pitchFamily="2" charset="0"/>
            </a:endParaRPr>
          </a:p>
        </p:txBody>
      </p:sp>
      <p:pic>
        <p:nvPicPr>
          <p:cNvPr id="9" name="Image 8" descr="Capture d’écran"/>
          <p:cNvPicPr>
            <a:picLocks noChangeAspect="1"/>
          </p:cNvPicPr>
          <p:nvPr/>
        </p:nvPicPr>
        <p:blipFill rotWithShape="1">
          <a:blip r:embed="rId2">
            <a:extLst>
              <a:ext uri="{28A0092B-C50C-407E-A947-70E740481C1C}">
                <a14:useLocalDpi xmlns:a14="http://schemas.microsoft.com/office/drawing/2010/main" val="0"/>
              </a:ext>
            </a:extLst>
          </a:blip>
          <a:srcRect l="1160" r="1617" b="74124"/>
          <a:stretch/>
        </p:blipFill>
        <p:spPr>
          <a:xfrm>
            <a:off x="88479" y="5174592"/>
            <a:ext cx="6667500" cy="621850"/>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8626"/>
          <a:stretch/>
        </p:blipFill>
        <p:spPr bwMode="auto">
          <a:xfrm>
            <a:off x="548680" y="3054620"/>
            <a:ext cx="1670088" cy="11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0" t="34313" r="-1290" b="34313"/>
          <a:stretch/>
        </p:blipFill>
        <p:spPr bwMode="auto">
          <a:xfrm>
            <a:off x="2665964" y="3054621"/>
            <a:ext cx="1670088" cy="11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8" t="68729" r="-708" b="-103"/>
          <a:stretch/>
        </p:blipFill>
        <p:spPr bwMode="auto">
          <a:xfrm>
            <a:off x="4842228" y="3054622"/>
            <a:ext cx="1670088" cy="11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e 13"/>
          <p:cNvGrpSpPr/>
          <p:nvPr/>
        </p:nvGrpSpPr>
        <p:grpSpPr>
          <a:xfrm>
            <a:off x="260648" y="3309010"/>
            <a:ext cx="576064" cy="707886"/>
            <a:chOff x="-1467544" y="3224808"/>
            <a:chExt cx="576064" cy="707886"/>
          </a:xfrm>
        </p:grpSpPr>
        <p:sp>
          <p:nvSpPr>
            <p:cNvPr id="7" name="Ellipse 6"/>
            <p:cNvSpPr/>
            <p:nvPr/>
          </p:nvSpPr>
          <p:spPr>
            <a:xfrm>
              <a:off x="-1467544" y="3368824"/>
              <a:ext cx="504056" cy="504056"/>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395536" y="3224808"/>
              <a:ext cx="504056" cy="707886"/>
            </a:xfrm>
            <a:prstGeom prst="rect">
              <a:avLst/>
            </a:prstGeom>
            <a:noFill/>
          </p:spPr>
          <p:txBody>
            <a:bodyPr wrap="square" rtlCol="0">
              <a:spAutoFit/>
            </a:bodyPr>
            <a:lstStyle/>
            <a:p>
              <a:r>
                <a:rPr lang="fr-FR" sz="4000" dirty="0" smtClean="0">
                  <a:solidFill>
                    <a:schemeClr val="bg1"/>
                  </a:solidFill>
                  <a:effectLst>
                    <a:outerShdw blurRad="38100" dist="38100" dir="2700000" algn="tl">
                      <a:srgbClr val="000000">
                        <a:alpha val="43137"/>
                      </a:srgbClr>
                    </a:outerShdw>
                  </a:effectLst>
                  <a:latin typeface="Berlin Sans FB" pitchFamily="34" charset="0"/>
                </a:rPr>
                <a:t>1</a:t>
              </a:r>
              <a:endParaRPr lang="fr-FR" sz="2400" dirty="0">
                <a:solidFill>
                  <a:schemeClr val="bg1"/>
                </a:solidFill>
                <a:effectLst>
                  <a:outerShdw blurRad="38100" dist="38100" dir="2700000" algn="tl">
                    <a:srgbClr val="000000">
                      <a:alpha val="43137"/>
                    </a:srgbClr>
                  </a:outerShdw>
                </a:effectLst>
                <a:latin typeface="Berlin Sans FB" pitchFamily="34" charset="0"/>
              </a:endParaRPr>
            </a:p>
          </p:txBody>
        </p:sp>
      </p:grpSp>
      <p:grpSp>
        <p:nvGrpSpPr>
          <p:cNvPr id="16" name="Groupe 15"/>
          <p:cNvGrpSpPr/>
          <p:nvPr/>
        </p:nvGrpSpPr>
        <p:grpSpPr>
          <a:xfrm>
            <a:off x="2377932" y="3351111"/>
            <a:ext cx="547489" cy="707886"/>
            <a:chOff x="-1467544" y="3224808"/>
            <a:chExt cx="547489" cy="707886"/>
          </a:xfrm>
        </p:grpSpPr>
        <p:sp>
          <p:nvSpPr>
            <p:cNvPr id="17" name="Ellipse 16"/>
            <p:cNvSpPr/>
            <p:nvPr/>
          </p:nvSpPr>
          <p:spPr>
            <a:xfrm>
              <a:off x="-1467544" y="3368824"/>
              <a:ext cx="504056" cy="504056"/>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424111" y="3224808"/>
              <a:ext cx="504056" cy="707886"/>
            </a:xfrm>
            <a:prstGeom prst="rect">
              <a:avLst/>
            </a:prstGeom>
            <a:noFill/>
          </p:spPr>
          <p:txBody>
            <a:bodyPr wrap="square" rtlCol="0">
              <a:spAutoFit/>
            </a:bodyPr>
            <a:lstStyle/>
            <a:p>
              <a:r>
                <a:rPr lang="fr-FR" sz="4000" dirty="0" smtClean="0">
                  <a:solidFill>
                    <a:schemeClr val="bg1"/>
                  </a:solidFill>
                  <a:effectLst>
                    <a:outerShdw blurRad="38100" dist="38100" dir="2700000" algn="tl">
                      <a:srgbClr val="000000">
                        <a:alpha val="43137"/>
                      </a:srgbClr>
                    </a:outerShdw>
                  </a:effectLst>
                  <a:latin typeface="Berlin Sans FB" pitchFamily="34" charset="0"/>
                </a:rPr>
                <a:t>2</a:t>
              </a:r>
              <a:endParaRPr lang="fr-FR" sz="2400" dirty="0">
                <a:solidFill>
                  <a:schemeClr val="bg1"/>
                </a:solidFill>
                <a:effectLst>
                  <a:outerShdw blurRad="38100" dist="38100" dir="2700000" algn="tl">
                    <a:srgbClr val="000000">
                      <a:alpha val="43137"/>
                    </a:srgbClr>
                  </a:outerShdw>
                </a:effectLst>
                <a:latin typeface="Berlin Sans FB" pitchFamily="34" charset="0"/>
              </a:endParaRPr>
            </a:p>
          </p:txBody>
        </p:sp>
      </p:grpSp>
      <p:grpSp>
        <p:nvGrpSpPr>
          <p:cNvPr id="19" name="Groupe 18"/>
          <p:cNvGrpSpPr/>
          <p:nvPr/>
        </p:nvGrpSpPr>
        <p:grpSpPr>
          <a:xfrm>
            <a:off x="4653136" y="3351111"/>
            <a:ext cx="557014" cy="707886"/>
            <a:chOff x="-1467544" y="3224808"/>
            <a:chExt cx="557014" cy="707886"/>
          </a:xfrm>
        </p:grpSpPr>
        <p:sp>
          <p:nvSpPr>
            <p:cNvPr id="20" name="Ellipse 19"/>
            <p:cNvSpPr/>
            <p:nvPr/>
          </p:nvSpPr>
          <p:spPr>
            <a:xfrm>
              <a:off x="-1467544" y="3368824"/>
              <a:ext cx="504056" cy="504056"/>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414586" y="3224808"/>
              <a:ext cx="504056" cy="707886"/>
            </a:xfrm>
            <a:prstGeom prst="rect">
              <a:avLst/>
            </a:prstGeom>
            <a:noFill/>
          </p:spPr>
          <p:txBody>
            <a:bodyPr wrap="square" rtlCol="0">
              <a:spAutoFit/>
            </a:bodyPr>
            <a:lstStyle/>
            <a:p>
              <a:r>
                <a:rPr lang="fr-FR" sz="4000" dirty="0" smtClean="0">
                  <a:solidFill>
                    <a:schemeClr val="bg1"/>
                  </a:solidFill>
                  <a:effectLst>
                    <a:outerShdw blurRad="38100" dist="38100" dir="2700000" algn="tl">
                      <a:srgbClr val="000000">
                        <a:alpha val="43137"/>
                      </a:srgbClr>
                    </a:outerShdw>
                  </a:effectLst>
                  <a:latin typeface="Berlin Sans FB" pitchFamily="34" charset="0"/>
                </a:rPr>
                <a:t>3</a:t>
              </a:r>
              <a:endParaRPr lang="fr-FR" sz="2400" dirty="0">
                <a:solidFill>
                  <a:schemeClr val="bg1"/>
                </a:solidFill>
                <a:effectLst>
                  <a:outerShdw blurRad="38100" dist="38100" dir="2700000" algn="tl">
                    <a:srgbClr val="000000">
                      <a:alpha val="43137"/>
                    </a:srgbClr>
                  </a:outerShdw>
                </a:effectLst>
                <a:latin typeface="Berlin Sans FB" pitchFamily="34" charset="0"/>
              </a:endParaRPr>
            </a:p>
          </p:txBody>
        </p:sp>
      </p:gr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891" y="6537176"/>
            <a:ext cx="601203" cy="612370"/>
          </a:xfrm>
          <a:prstGeom prst="rect">
            <a:avLst/>
          </a:prstGeom>
        </p:spPr>
      </p:pic>
      <p:sp>
        <p:nvSpPr>
          <p:cNvPr id="23" name="ZoneTexte 22"/>
          <p:cNvSpPr txBox="1"/>
          <p:nvPr/>
        </p:nvSpPr>
        <p:spPr>
          <a:xfrm>
            <a:off x="591213" y="5253732"/>
            <a:ext cx="3513678" cy="369332"/>
          </a:xfrm>
          <a:prstGeom prst="rect">
            <a:avLst/>
          </a:prstGeom>
          <a:noFill/>
        </p:spPr>
        <p:txBody>
          <a:bodyPr wrap="square" rtlCol="0">
            <a:spAutoFit/>
          </a:bodyPr>
          <a:lstStyle/>
          <a:p>
            <a:r>
              <a:rPr lang="fr-FR" b="1" dirty="0" smtClean="0">
                <a:solidFill>
                  <a:srgbClr val="FF0000"/>
                </a:solidFill>
                <a:latin typeface="Cursive standard" pitchFamily="2" charset="0"/>
              </a:rPr>
              <a:t>C’est une éruption effusive.</a:t>
            </a:r>
            <a:endParaRPr lang="fr-FR" b="1" dirty="0">
              <a:solidFill>
                <a:srgbClr val="FF0000"/>
              </a:solidFill>
              <a:latin typeface="Cursive standard" pitchFamily="2" charset="0"/>
            </a:endParaRPr>
          </a:p>
        </p:txBody>
      </p:sp>
    </p:spTree>
    <p:extLst>
      <p:ext uri="{BB962C8B-B14F-4D97-AF65-F5344CB8AC3E}">
        <p14:creationId xmlns:p14="http://schemas.microsoft.com/office/powerpoint/2010/main" val="212114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6632" y="1084408"/>
            <a:ext cx="6552728" cy="8402300"/>
          </a:xfrm>
          <a:prstGeom prst="rect">
            <a:avLst/>
          </a:prstGeom>
          <a:noFill/>
        </p:spPr>
        <p:txBody>
          <a:bodyPr wrap="square" rtlCol="0">
            <a:spAutoFit/>
          </a:bodyPr>
          <a:lstStyle/>
          <a:p>
            <a:pPr algn="just">
              <a:lnSpc>
                <a:spcPct val="150000"/>
              </a:lnSpc>
            </a:pPr>
            <a:r>
              <a:rPr lang="fr-FR" sz="1200" b="1" u="sng" dirty="0" smtClean="0">
                <a:latin typeface="Andika" pitchFamily="2" charset="0"/>
                <a:ea typeface="Andika" pitchFamily="2" charset="0"/>
                <a:cs typeface="Andika" pitchFamily="2" charset="0"/>
              </a:rPr>
              <a:t>La naissance d’un volcan</a:t>
            </a:r>
          </a:p>
          <a:p>
            <a:pPr algn="just">
              <a:lnSpc>
                <a:spcPct val="150000"/>
              </a:lnSpc>
            </a:pPr>
            <a:r>
              <a:rPr lang="fr-FR" sz="1200" dirty="0" smtClean="0">
                <a:latin typeface="Andika" pitchFamily="2" charset="0"/>
                <a:ea typeface="Andika" pitchFamily="2" charset="0"/>
                <a:cs typeface="Andika" pitchFamily="2" charset="0"/>
              </a:rPr>
              <a:t>En plongeant dans le </a:t>
            </a:r>
            <a:r>
              <a:rPr lang="fr-FR" sz="1200" b="1" dirty="0" smtClean="0">
                <a:latin typeface="Andika" pitchFamily="2" charset="0"/>
                <a:ea typeface="Andika" pitchFamily="2" charset="0"/>
                <a:cs typeface="Andika" pitchFamily="2" charset="0"/>
              </a:rPr>
              <a:t>manteau terrestre</a:t>
            </a:r>
            <a:r>
              <a:rPr lang="fr-FR" sz="1200" dirty="0" smtClean="0">
                <a:latin typeface="Andika" pitchFamily="2" charset="0"/>
                <a:ea typeface="Andika" pitchFamily="2" charset="0"/>
                <a:cs typeface="Andika" pitchFamily="2" charset="0"/>
              </a:rPr>
              <a:t>, les roches de la plaque océanique fondent sous l’effet de la chaleur. Elles se retransforment donc en </a:t>
            </a:r>
            <a:r>
              <a:rPr lang="fr-FR" sz="1200" b="1" dirty="0" smtClean="0">
                <a:latin typeface="Andika" pitchFamily="2" charset="0"/>
                <a:ea typeface="Andika" pitchFamily="2" charset="0"/>
                <a:cs typeface="Andika" pitchFamily="2" charset="0"/>
              </a:rPr>
              <a:t>magma</a:t>
            </a:r>
            <a:r>
              <a:rPr lang="fr-FR" sz="1200" dirty="0" smtClean="0">
                <a:latin typeface="Andika" pitchFamily="2" charset="0"/>
                <a:ea typeface="Andika" pitchFamily="2" charset="0"/>
                <a:cs typeface="Andika" pitchFamily="2" charset="0"/>
              </a:rPr>
              <a:t> qui s’accumule dans des </a:t>
            </a:r>
            <a:r>
              <a:rPr lang="fr-FR" sz="1200" b="1" dirty="0" smtClean="0">
                <a:latin typeface="Andika" pitchFamily="2" charset="0"/>
                <a:ea typeface="Andika" pitchFamily="2" charset="0"/>
                <a:cs typeface="Andika" pitchFamily="2" charset="0"/>
              </a:rPr>
              <a:t>réservoirs</a:t>
            </a:r>
            <a:r>
              <a:rPr lang="fr-FR" sz="1200" dirty="0" smtClean="0">
                <a:latin typeface="Andika" pitchFamily="2" charset="0"/>
                <a:ea typeface="Andika" pitchFamily="2" charset="0"/>
                <a:cs typeface="Andika" pitchFamily="2" charset="0"/>
              </a:rPr>
              <a:t> (aussi appelés </a:t>
            </a:r>
            <a:r>
              <a:rPr lang="fr-FR" sz="1200" b="1" dirty="0" smtClean="0">
                <a:latin typeface="Andika" pitchFamily="2" charset="0"/>
                <a:ea typeface="Andika" pitchFamily="2" charset="0"/>
                <a:cs typeface="Andika" pitchFamily="2" charset="0"/>
              </a:rPr>
              <a:t>chambres magmatiques</a:t>
            </a:r>
            <a:r>
              <a:rPr lang="fr-FR" sz="1200" dirty="0" smtClean="0">
                <a:latin typeface="Andika" pitchFamily="2" charset="0"/>
                <a:ea typeface="Andika" pitchFamily="2" charset="0"/>
                <a:cs typeface="Andika" pitchFamily="2" charset="0"/>
              </a:rPr>
              <a:t>) sous terre. Quand ces derniers débordent, le magma monte vers la surface et fait naitre les volcans.</a:t>
            </a:r>
          </a:p>
          <a:p>
            <a:pPr algn="just">
              <a:lnSpc>
                <a:spcPct val="150000"/>
              </a:lnSpc>
            </a:pPr>
            <a:endParaRPr lang="fr-FR" sz="1200" u="sng" dirty="0">
              <a:latin typeface="Andika" pitchFamily="2" charset="0"/>
              <a:ea typeface="Andika" pitchFamily="2" charset="0"/>
              <a:cs typeface="Andika" pitchFamily="2" charset="0"/>
            </a:endParaRPr>
          </a:p>
          <a:p>
            <a:pPr algn="just">
              <a:lnSpc>
                <a:spcPct val="150000"/>
              </a:lnSpc>
            </a:pPr>
            <a:r>
              <a:rPr lang="fr-FR" sz="1200" b="1" u="sng" dirty="0" smtClean="0">
                <a:latin typeface="Andika" pitchFamily="2" charset="0"/>
                <a:ea typeface="Andika" pitchFamily="2" charset="0"/>
                <a:cs typeface="Andika" pitchFamily="2" charset="0"/>
              </a:rPr>
              <a:t>Qu’est-ce qu’un volcan ?</a:t>
            </a:r>
          </a:p>
          <a:p>
            <a:pPr algn="just">
              <a:lnSpc>
                <a:spcPct val="150000"/>
              </a:lnSpc>
            </a:pPr>
            <a:r>
              <a:rPr lang="fr-FR" sz="1200" b="1" dirty="0" smtClean="0">
                <a:latin typeface="Andika" pitchFamily="2" charset="0"/>
                <a:ea typeface="Andika" pitchFamily="2" charset="0"/>
                <a:cs typeface="Andika" pitchFamily="2" charset="0"/>
              </a:rPr>
              <a:t>Le cratère </a:t>
            </a:r>
            <a:r>
              <a:rPr lang="fr-FR" sz="1200" dirty="0" smtClean="0">
                <a:latin typeface="Andika" pitchFamily="2" charset="0"/>
                <a:ea typeface="Andika" pitchFamily="2" charset="0"/>
                <a:cs typeface="Andika" pitchFamily="2" charset="0"/>
              </a:rPr>
              <a:t>: c’est la « bouche » du volcan, d’où jaillissent la lave ou les cendres. Il est situé au </a:t>
            </a:r>
            <a:r>
              <a:rPr lang="fr-FR" sz="1200" b="1" dirty="0" smtClean="0">
                <a:latin typeface="Andika" pitchFamily="2" charset="0"/>
                <a:ea typeface="Andika" pitchFamily="2" charset="0"/>
                <a:cs typeface="Andika" pitchFamily="2" charset="0"/>
              </a:rPr>
              <a:t>sommet du volcan</a:t>
            </a:r>
            <a:r>
              <a:rPr lang="fr-FR" sz="1200" dirty="0" smtClean="0">
                <a:latin typeface="Andika" pitchFamily="2" charset="0"/>
                <a:ea typeface="Andika" pitchFamily="2" charset="0"/>
                <a:cs typeface="Andika" pitchFamily="2" charset="0"/>
              </a:rPr>
              <a:t>.</a:t>
            </a:r>
          </a:p>
          <a:p>
            <a:pPr algn="just">
              <a:lnSpc>
                <a:spcPct val="150000"/>
              </a:lnSpc>
            </a:pPr>
            <a:r>
              <a:rPr lang="fr-FR" sz="1200" dirty="0" smtClean="0">
                <a:latin typeface="Andika" pitchFamily="2" charset="0"/>
                <a:ea typeface="Andika" pitchFamily="2" charset="0"/>
                <a:cs typeface="Andika" pitchFamily="2" charset="0"/>
              </a:rPr>
              <a:t>La cheminée principale : le conduit par lequel le magma remonte vers le cratère.</a:t>
            </a:r>
          </a:p>
          <a:p>
            <a:pPr algn="just">
              <a:lnSpc>
                <a:spcPct val="150000"/>
              </a:lnSpc>
            </a:pPr>
            <a:r>
              <a:rPr lang="fr-FR" sz="1200" b="1" dirty="0" smtClean="0">
                <a:latin typeface="Andika" pitchFamily="2" charset="0"/>
                <a:ea typeface="Andika" pitchFamily="2" charset="0"/>
                <a:cs typeface="Andika" pitchFamily="2" charset="0"/>
              </a:rPr>
              <a:t>Le magma </a:t>
            </a:r>
            <a:r>
              <a:rPr lang="fr-FR" sz="1200" dirty="0" smtClean="0">
                <a:latin typeface="Andika" pitchFamily="2" charset="0"/>
                <a:ea typeface="Andika" pitchFamily="2" charset="0"/>
                <a:cs typeface="Andika" pitchFamily="2" charset="0"/>
              </a:rPr>
              <a:t>: c’est de la roche terrestre fondue mélangée à des gaz et produite en permanence dans le manteau terrestre. Quand il s’échappe du volcan, le magma prend le nom de lave.</a:t>
            </a:r>
          </a:p>
          <a:p>
            <a:pPr algn="just">
              <a:lnSpc>
                <a:spcPct val="150000"/>
              </a:lnSpc>
            </a:pPr>
            <a:r>
              <a:rPr lang="fr-FR" sz="1200" b="1" dirty="0" smtClean="0">
                <a:latin typeface="Andika" pitchFamily="2" charset="0"/>
                <a:ea typeface="Andika" pitchFamily="2" charset="0"/>
                <a:cs typeface="Andika" pitchFamily="2" charset="0"/>
              </a:rPr>
              <a:t>La chambre magmatique </a:t>
            </a:r>
            <a:r>
              <a:rPr lang="fr-FR" sz="1200" dirty="0" smtClean="0">
                <a:latin typeface="Andika" pitchFamily="2" charset="0"/>
                <a:ea typeface="Andika" pitchFamily="2" charset="0"/>
                <a:cs typeface="Andika" pitchFamily="2" charset="0"/>
              </a:rPr>
              <a:t>: c’est une véritable fournaise où le magma s’accumule à une température de 1 200°C.</a:t>
            </a:r>
          </a:p>
          <a:p>
            <a:pPr algn="just">
              <a:lnSpc>
                <a:spcPct val="150000"/>
              </a:lnSpc>
            </a:pPr>
            <a:endParaRPr lang="fr-FR" sz="1200" dirty="0">
              <a:latin typeface="Andika" pitchFamily="2" charset="0"/>
              <a:ea typeface="Andika" pitchFamily="2" charset="0"/>
              <a:cs typeface="Andika" pitchFamily="2" charset="0"/>
            </a:endParaRPr>
          </a:p>
          <a:p>
            <a:pPr algn="just">
              <a:lnSpc>
                <a:spcPct val="150000"/>
              </a:lnSpc>
            </a:pPr>
            <a:r>
              <a:rPr lang="fr-FR" sz="1200" b="1" u="sng" dirty="0" smtClean="0">
                <a:latin typeface="Andika" pitchFamily="2" charset="0"/>
                <a:ea typeface="Andika" pitchFamily="2" charset="0"/>
                <a:cs typeface="Andika" pitchFamily="2" charset="0"/>
              </a:rPr>
              <a:t>Le déclenchement d’une éruption</a:t>
            </a:r>
          </a:p>
          <a:p>
            <a:pPr algn="just">
              <a:lnSpc>
                <a:spcPct val="150000"/>
              </a:lnSpc>
            </a:pPr>
            <a:r>
              <a:rPr lang="fr-FR" sz="1200" dirty="0" smtClean="0">
                <a:latin typeface="Andika" pitchFamily="2" charset="0"/>
                <a:ea typeface="Andika" pitchFamily="2" charset="0"/>
                <a:cs typeface="Andika" pitchFamily="2" charset="0"/>
              </a:rPr>
              <a:t>Lorsque </a:t>
            </a:r>
            <a:r>
              <a:rPr lang="fr-FR" sz="1200" b="1" dirty="0" smtClean="0">
                <a:latin typeface="Andika" pitchFamily="2" charset="0"/>
                <a:ea typeface="Andika" pitchFamily="2" charset="0"/>
                <a:cs typeface="Andika" pitchFamily="2" charset="0"/>
              </a:rPr>
              <a:t>le réservoir de la chambre magmatique est plein</a:t>
            </a:r>
            <a:r>
              <a:rPr lang="fr-FR" sz="1200" dirty="0" smtClean="0">
                <a:latin typeface="Andika" pitchFamily="2" charset="0"/>
                <a:ea typeface="Andika" pitchFamily="2" charset="0"/>
                <a:cs typeface="Andika" pitchFamily="2" charset="0"/>
              </a:rPr>
              <a:t> et que </a:t>
            </a:r>
            <a:r>
              <a:rPr lang="fr-FR" sz="1200" b="1" dirty="0" smtClean="0">
                <a:latin typeface="Andika" pitchFamily="2" charset="0"/>
                <a:ea typeface="Andika" pitchFamily="2" charset="0"/>
                <a:cs typeface="Andika" pitchFamily="2" charset="0"/>
              </a:rPr>
              <a:t>la pression est trop forte</a:t>
            </a:r>
            <a:r>
              <a:rPr lang="fr-FR" sz="1200" dirty="0" smtClean="0">
                <a:latin typeface="Andika" pitchFamily="2" charset="0"/>
                <a:ea typeface="Andika" pitchFamily="2" charset="0"/>
                <a:cs typeface="Andika" pitchFamily="2" charset="0"/>
              </a:rPr>
              <a:t>, le magma enfle. A force de pousser sur les parois, le </a:t>
            </a:r>
            <a:r>
              <a:rPr lang="fr-FR" sz="1200" b="1" dirty="0" smtClean="0">
                <a:latin typeface="Andika" pitchFamily="2" charset="0"/>
                <a:ea typeface="Andika" pitchFamily="2" charset="0"/>
                <a:cs typeface="Andika" pitchFamily="2" charset="0"/>
              </a:rPr>
              <a:t>magma fracture les anciens bouchons </a:t>
            </a:r>
            <a:r>
              <a:rPr lang="fr-FR" sz="1200" dirty="0" smtClean="0">
                <a:latin typeface="Andika" pitchFamily="2" charset="0"/>
                <a:ea typeface="Andika" pitchFamily="2" charset="0"/>
                <a:cs typeface="Andika" pitchFamily="2" charset="0"/>
              </a:rPr>
              <a:t>de lave durcie.</a:t>
            </a:r>
          </a:p>
          <a:p>
            <a:pPr algn="just">
              <a:lnSpc>
                <a:spcPct val="150000"/>
              </a:lnSpc>
            </a:pPr>
            <a:r>
              <a:rPr lang="fr-FR" sz="1200" dirty="0" smtClean="0">
                <a:latin typeface="Andika" pitchFamily="2" charset="0"/>
                <a:ea typeface="Andika" pitchFamily="2" charset="0"/>
                <a:cs typeface="Andika" pitchFamily="2" charset="0"/>
              </a:rPr>
              <a:t>Les gaz contenus dans le magma se précipitent à la surface pour sortir, le magma enfle et s’engouffre dans tous les orifices et remonte à toute allure à la surface, c’est </a:t>
            </a:r>
            <a:r>
              <a:rPr lang="fr-FR" sz="1200" b="1" dirty="0" smtClean="0">
                <a:latin typeface="Andika" pitchFamily="2" charset="0"/>
                <a:ea typeface="Andika" pitchFamily="2" charset="0"/>
                <a:cs typeface="Andika" pitchFamily="2" charset="0"/>
              </a:rPr>
              <a:t>l’éruption</a:t>
            </a:r>
            <a:r>
              <a:rPr lang="fr-FR" sz="1200" dirty="0" smtClean="0">
                <a:latin typeface="Andika" pitchFamily="2" charset="0"/>
                <a:ea typeface="Andika" pitchFamily="2" charset="0"/>
                <a:cs typeface="Andika" pitchFamily="2" charset="0"/>
              </a:rPr>
              <a:t> !</a:t>
            </a:r>
          </a:p>
          <a:p>
            <a:pPr algn="just">
              <a:lnSpc>
                <a:spcPct val="150000"/>
              </a:lnSpc>
            </a:pPr>
            <a:endParaRPr lang="fr-FR" sz="1200" dirty="0">
              <a:latin typeface="Andika" pitchFamily="2" charset="0"/>
              <a:ea typeface="Andika" pitchFamily="2" charset="0"/>
              <a:cs typeface="Andika" pitchFamily="2" charset="0"/>
            </a:endParaRPr>
          </a:p>
          <a:p>
            <a:pPr algn="just">
              <a:lnSpc>
                <a:spcPct val="150000"/>
              </a:lnSpc>
            </a:pPr>
            <a:r>
              <a:rPr lang="fr-FR" sz="1200" b="1" u="sng" dirty="0" smtClean="0">
                <a:latin typeface="Andika" pitchFamily="2" charset="0"/>
                <a:ea typeface="Andika" pitchFamily="2" charset="0"/>
                <a:cs typeface="Andika" pitchFamily="2" charset="0"/>
              </a:rPr>
              <a:t>Les différents types de volcans</a:t>
            </a:r>
          </a:p>
          <a:p>
            <a:pPr algn="just">
              <a:lnSpc>
                <a:spcPct val="150000"/>
              </a:lnSpc>
            </a:pPr>
            <a:r>
              <a:rPr lang="fr-FR" sz="1200" dirty="0" smtClean="0">
                <a:latin typeface="Andika" pitchFamily="2" charset="0"/>
                <a:ea typeface="Andika" pitchFamily="2" charset="0"/>
                <a:cs typeface="Andika" pitchFamily="2" charset="0"/>
              </a:rPr>
              <a:t>Les savants ont classé les volcans en deux grands groupes :</a:t>
            </a:r>
          </a:p>
          <a:p>
            <a:pPr marL="171450" indent="-171450" algn="just">
              <a:lnSpc>
                <a:spcPct val="150000"/>
              </a:lnSpc>
              <a:buFontTx/>
              <a:buChar char="-"/>
            </a:pPr>
            <a:r>
              <a:rPr lang="fr-FR" sz="1200" b="1" dirty="0" smtClean="0">
                <a:latin typeface="Andika" pitchFamily="2" charset="0"/>
                <a:ea typeface="Andika" pitchFamily="2" charset="0"/>
                <a:cs typeface="Andika" pitchFamily="2" charset="0"/>
              </a:rPr>
              <a:t>Les volcans rouges </a:t>
            </a:r>
            <a:r>
              <a:rPr lang="fr-FR" sz="1200" dirty="0" smtClean="0">
                <a:latin typeface="Andika" pitchFamily="2" charset="0"/>
                <a:ea typeface="Andika" pitchFamily="2" charset="0"/>
                <a:cs typeface="Andika" pitchFamily="2" charset="0"/>
              </a:rPr>
              <a:t>: leurs éruptions sont </a:t>
            </a:r>
            <a:r>
              <a:rPr lang="fr-FR" sz="1200" b="1" dirty="0" smtClean="0">
                <a:latin typeface="Andika" pitchFamily="2" charset="0"/>
                <a:ea typeface="Andika" pitchFamily="2" charset="0"/>
                <a:cs typeface="Andika" pitchFamily="2" charset="0"/>
              </a:rPr>
              <a:t>effusives</a:t>
            </a:r>
            <a:r>
              <a:rPr lang="fr-FR" sz="1200" dirty="0" smtClean="0">
                <a:latin typeface="Andika" pitchFamily="2" charset="0"/>
                <a:ea typeface="Andika" pitchFamily="2" charset="0"/>
                <a:cs typeface="Andika" pitchFamily="2" charset="0"/>
              </a:rPr>
              <a:t> (lave liquide et peu de gaz).</a:t>
            </a:r>
          </a:p>
          <a:p>
            <a:pPr marL="171450" indent="-171450" algn="just">
              <a:lnSpc>
                <a:spcPct val="150000"/>
              </a:lnSpc>
              <a:buFontTx/>
              <a:buChar char="-"/>
            </a:pPr>
            <a:r>
              <a:rPr lang="fr-FR" sz="1200" b="1" dirty="0" smtClean="0">
                <a:latin typeface="Andika" pitchFamily="2" charset="0"/>
                <a:ea typeface="Andika" pitchFamily="2" charset="0"/>
                <a:cs typeface="Andika" pitchFamily="2" charset="0"/>
              </a:rPr>
              <a:t>Les volcans gris</a:t>
            </a:r>
            <a:r>
              <a:rPr lang="fr-FR" sz="1200" dirty="0" smtClean="0">
                <a:latin typeface="Andika" pitchFamily="2" charset="0"/>
                <a:ea typeface="Andika" pitchFamily="2" charset="0"/>
                <a:cs typeface="Andika" pitchFamily="2" charset="0"/>
              </a:rPr>
              <a:t> : leurs éruptions sont </a:t>
            </a:r>
            <a:r>
              <a:rPr lang="fr-FR" sz="1200" b="1" dirty="0" smtClean="0">
                <a:latin typeface="Andika" pitchFamily="2" charset="0"/>
                <a:ea typeface="Andika" pitchFamily="2" charset="0"/>
                <a:cs typeface="Andika" pitchFamily="2" charset="0"/>
              </a:rPr>
              <a:t>explosives</a:t>
            </a:r>
            <a:r>
              <a:rPr lang="fr-FR" sz="1200" dirty="0" smtClean="0">
                <a:latin typeface="Andika" pitchFamily="2" charset="0"/>
                <a:ea typeface="Andika" pitchFamily="2" charset="0"/>
                <a:cs typeface="Andika" pitchFamily="2" charset="0"/>
              </a:rPr>
              <a:t> (lave visqueuse et beaucoup de gaz). Ils projettent </a:t>
            </a:r>
            <a:r>
              <a:rPr lang="fr-FR" sz="1200" b="1" dirty="0" smtClean="0">
                <a:latin typeface="Andika" pitchFamily="2" charset="0"/>
                <a:ea typeface="Andika" pitchFamily="2" charset="0"/>
                <a:cs typeface="Andika" pitchFamily="2" charset="0"/>
              </a:rPr>
              <a:t>des bombes volcaniques </a:t>
            </a:r>
            <a:r>
              <a:rPr lang="fr-FR" sz="1200" dirty="0" smtClean="0">
                <a:latin typeface="Andika" pitchFamily="2" charset="0"/>
                <a:ea typeface="Andika" pitchFamily="2" charset="0"/>
                <a:cs typeface="Andika" pitchFamily="2" charset="0"/>
              </a:rPr>
              <a:t>et peuvent provoquer </a:t>
            </a:r>
            <a:r>
              <a:rPr lang="fr-FR" sz="1200" b="1" dirty="0" smtClean="0">
                <a:latin typeface="Andika" pitchFamily="2" charset="0"/>
                <a:ea typeface="Andika" pitchFamily="2" charset="0"/>
                <a:cs typeface="Andika" pitchFamily="2" charset="0"/>
              </a:rPr>
              <a:t>des nuées ardentes</a:t>
            </a:r>
            <a:r>
              <a:rPr lang="fr-FR" sz="1200" dirty="0" smtClean="0">
                <a:latin typeface="Andika" pitchFamily="2" charset="0"/>
                <a:ea typeface="Andika" pitchFamily="2" charset="0"/>
                <a:cs typeface="Andika" pitchFamily="2" charset="0"/>
              </a:rPr>
              <a:t>.</a:t>
            </a:r>
          </a:p>
          <a:p>
            <a:pPr algn="just">
              <a:lnSpc>
                <a:spcPct val="150000"/>
              </a:lnSpc>
            </a:pPr>
            <a:r>
              <a:rPr lang="fr-FR" sz="1200" dirty="0" smtClean="0">
                <a:latin typeface="Andika" pitchFamily="2" charset="0"/>
                <a:ea typeface="Andika" pitchFamily="2" charset="0"/>
                <a:cs typeface="Andika" pitchFamily="2" charset="0"/>
              </a:rPr>
              <a:t>Certains volcans sont </a:t>
            </a:r>
            <a:r>
              <a:rPr lang="fr-FR" sz="1200" b="1" dirty="0" smtClean="0">
                <a:latin typeface="Andika" pitchFamily="2" charset="0"/>
                <a:ea typeface="Andika" pitchFamily="2" charset="0"/>
                <a:cs typeface="Andika" pitchFamily="2" charset="0"/>
              </a:rPr>
              <a:t>mixtes</a:t>
            </a:r>
            <a:r>
              <a:rPr lang="fr-FR" sz="1200" dirty="0" smtClean="0">
                <a:latin typeface="Andika" pitchFamily="2" charset="0"/>
                <a:ea typeface="Andika" pitchFamily="2" charset="0"/>
                <a:cs typeface="Andika" pitchFamily="2" charset="0"/>
              </a:rPr>
              <a:t> : leurs éruptions sont à la fois explosives et effusives.</a:t>
            </a:r>
            <a:endParaRPr lang="fr-FR" sz="1200" dirty="0">
              <a:latin typeface="Andika" pitchFamily="2" charset="0"/>
              <a:ea typeface="Andika" pitchFamily="2" charset="0"/>
              <a:cs typeface="Andika" pitchFamily="2" charset="0"/>
            </a:endParaRPr>
          </a:p>
        </p:txBody>
      </p:sp>
      <p:sp>
        <p:nvSpPr>
          <p:cNvPr id="3" name="Rectangle 3"/>
          <p:cNvSpPr/>
          <p:nvPr/>
        </p:nvSpPr>
        <p:spPr>
          <a:xfrm>
            <a:off x="0" y="0"/>
            <a:ext cx="6858000" cy="796376"/>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3"/>
          <p:cNvSpPr txBox="1">
            <a:spLocks/>
          </p:cNvSpPr>
          <p:nvPr/>
        </p:nvSpPr>
        <p:spPr>
          <a:xfrm>
            <a:off x="1556792" y="21710"/>
            <a:ext cx="4032448" cy="610810"/>
          </a:xfrm>
          <a:prstGeom prst="rect">
            <a:avLst/>
          </a:prstGeom>
        </p:spPr>
        <p:txBody>
          <a:bodyPr vert="horz" lIns="91440" tIns="45720" rIns="91440" bIns="45720" rtlCol="0" anchor="ctr"/>
          <a:lstStyle>
            <a:defPPr>
              <a:defRPr lang="fr-FR"/>
            </a:defPPr>
            <a:lvl1pPr marL="0" indent="0" algn="l" defTabSz="914400" rtl="0" eaLnBrk="1" latinLnBrk="0" hangingPunct="1">
              <a:buNone/>
              <a:defRPr sz="1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dirty="0" smtClean="0"/>
              <a:t>Les volcans</a:t>
            </a:r>
            <a:endParaRPr lang="fr-FR" sz="1800"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336" y="206147"/>
            <a:ext cx="792088" cy="626762"/>
          </a:xfrm>
          <a:prstGeom prst="rect">
            <a:avLst/>
          </a:prstGeom>
          <a:effectLst>
            <a:outerShdw blurRad="76200" dir="18900000" sy="23000" kx="-1200000" algn="bl" rotWithShape="0">
              <a:prstClr val="black">
                <a:alpha val="20000"/>
              </a:prstClr>
            </a:outerShdw>
          </a:effectLst>
        </p:spPr>
      </p:pic>
      <p:sp>
        <p:nvSpPr>
          <p:cNvPr id="8" name="Bulle ronde 7"/>
          <p:cNvSpPr/>
          <p:nvPr/>
        </p:nvSpPr>
        <p:spPr>
          <a:xfrm>
            <a:off x="44624" y="26198"/>
            <a:ext cx="910704" cy="516954"/>
          </a:xfrm>
          <a:prstGeom prst="wedgeEllipseCallout">
            <a:avLst>
              <a:gd name="adj1" fmla="val 57051"/>
              <a:gd name="adj2" fmla="val 17534"/>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43160" y="159782"/>
            <a:ext cx="1286272" cy="430887"/>
          </a:xfrm>
          <a:prstGeom prst="rect">
            <a:avLst/>
          </a:prstGeom>
          <a:noFill/>
        </p:spPr>
        <p:txBody>
          <a:bodyPr wrap="square" rtlCol="0">
            <a:spAutoFit/>
          </a:bodyPr>
          <a:lstStyle/>
          <a:p>
            <a:pPr algn="ctr"/>
            <a:r>
              <a:rPr lang="fr-FR" sz="1050" dirty="0" smtClean="0">
                <a:latin typeface="Cursive standard" pitchFamily="2" charset="0"/>
              </a:rPr>
              <a:t>Ce qu’il te faut retenir !</a:t>
            </a:r>
            <a:endParaRPr lang="fr-FR" sz="1050" dirty="0">
              <a:latin typeface="Cursive standard" pitchFamily="2" charset="0"/>
            </a:endParaRPr>
          </a:p>
        </p:txBody>
      </p:sp>
    </p:spTree>
    <p:extLst>
      <p:ext uri="{BB962C8B-B14F-4D97-AF65-F5344CB8AC3E}">
        <p14:creationId xmlns:p14="http://schemas.microsoft.com/office/powerpoint/2010/main" val="304618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28363" y="2231332"/>
            <a:ext cx="9863207" cy="5517232"/>
          </a:xfrm>
          <a:prstGeom prst="rect">
            <a:avLst/>
          </a:prstGeom>
        </p:spPr>
      </p:pic>
      <p:sp>
        <p:nvSpPr>
          <p:cNvPr id="3" name="Rectangle à coins arrondis 2"/>
          <p:cNvSpPr/>
          <p:nvPr/>
        </p:nvSpPr>
        <p:spPr>
          <a:xfrm rot="16200000">
            <a:off x="3044340" y="1814492"/>
            <a:ext cx="5527071" cy="2011000"/>
          </a:xfrm>
          <a:prstGeom prst="roundRect">
            <a:avLst/>
          </a:prstGeom>
          <a:solidFill>
            <a:schemeClr val="bg1">
              <a:lumMod val="85000"/>
            </a:schemeClr>
          </a:solidFill>
          <a:ln>
            <a:solidFill>
              <a:schemeClr val="bg1">
                <a:lumMod val="50000"/>
              </a:schemeClr>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6200000">
            <a:off x="3062342" y="1832494"/>
            <a:ext cx="5491068" cy="1938992"/>
          </a:xfrm>
          <a:prstGeom prst="rect">
            <a:avLst/>
          </a:prstGeom>
          <a:noFill/>
        </p:spPr>
        <p:txBody>
          <a:bodyPr wrap="square" rtlCol="0">
            <a:spAutoFit/>
          </a:bodyPr>
          <a:lstStyle/>
          <a:p>
            <a:r>
              <a:rPr lang="fr-FR" b="1" u="sng" dirty="0" smtClean="0">
                <a:latin typeface="Andika" pitchFamily="2" charset="0"/>
                <a:ea typeface="Andika" pitchFamily="2" charset="0"/>
                <a:cs typeface="Andika" pitchFamily="2" charset="0"/>
              </a:rPr>
              <a:t>Je sais que je connais ma leçon quand </a:t>
            </a:r>
            <a:r>
              <a:rPr lang="fr-FR" dirty="0" smtClean="0">
                <a:latin typeface="Andika" pitchFamily="2" charset="0"/>
                <a:ea typeface="Andika" pitchFamily="2" charset="0"/>
                <a:cs typeface="Andika" pitchFamily="2" charset="0"/>
              </a:rPr>
              <a:t>:</a:t>
            </a:r>
          </a:p>
          <a:p>
            <a:endParaRPr lang="fr-FR" dirty="0" smtClean="0">
              <a:latin typeface="Andika" pitchFamily="2" charset="0"/>
              <a:ea typeface="Andika" pitchFamily="2" charset="0"/>
              <a:cs typeface="Andika" pitchFamily="2" charset="0"/>
            </a:endParaRPr>
          </a:p>
          <a:p>
            <a:pPr marL="285750" indent="-285750">
              <a:lnSpc>
                <a:spcPct val="150000"/>
              </a:lnSpc>
              <a:buFont typeface="Wingdings" pitchFamily="2" charset="2"/>
              <a:buChar char="Ø"/>
            </a:pPr>
            <a:r>
              <a:rPr lang="fr-FR" sz="1400" dirty="0" smtClean="0">
                <a:latin typeface="Andika" pitchFamily="2" charset="0"/>
                <a:ea typeface="Andika" pitchFamily="2" charset="0"/>
                <a:cs typeface="Andika" pitchFamily="2" charset="0"/>
              </a:rPr>
              <a:t>Je sais décrire une éruption volcanique en utilisant correctement le vocabulaire (volcan, éruption, projection, cône volcanique, magma, lave, cratère, cendres).</a:t>
            </a:r>
          </a:p>
          <a:p>
            <a:pPr marL="285750" indent="-285750">
              <a:lnSpc>
                <a:spcPct val="150000"/>
              </a:lnSpc>
              <a:buFont typeface="Wingdings" pitchFamily="2" charset="2"/>
              <a:buChar char="Ø"/>
            </a:pPr>
            <a:r>
              <a:rPr lang="fr-FR" sz="1400" dirty="0" smtClean="0">
                <a:latin typeface="Andika" pitchFamily="2" charset="0"/>
                <a:ea typeface="Andika" pitchFamily="2" charset="0"/>
                <a:cs typeface="Andika" pitchFamily="2" charset="0"/>
              </a:rPr>
              <a:t>Je sais distinguer les différents types de volcans.</a:t>
            </a:r>
            <a:endParaRPr lang="fr-FR" sz="1400" dirty="0">
              <a:latin typeface="Andika" pitchFamily="2" charset="0"/>
              <a:ea typeface="Andika" pitchFamily="2" charset="0"/>
              <a:cs typeface="Andika" pitchFamily="2"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6200000">
            <a:off x="4863641" y="535252"/>
            <a:ext cx="594431" cy="64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266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TotalTime>
  <Words>875</Words>
  <Application>Microsoft Office PowerPoint</Application>
  <PresentationFormat>Format A4 (210 x 297 mm)</PresentationFormat>
  <Paragraphs>127</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Gaelle</dc:creator>
  <cp:lastModifiedBy>Gaelle48</cp:lastModifiedBy>
  <cp:revision>75</cp:revision>
  <cp:lastPrinted>2015-03-10T09:24:02Z</cp:lastPrinted>
  <dcterms:created xsi:type="dcterms:W3CDTF">2014-09-14T11:10:13Z</dcterms:created>
  <dcterms:modified xsi:type="dcterms:W3CDTF">2017-02-09T12:52:34Z</dcterms:modified>
</cp:coreProperties>
</file>